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7" r:id="rId2"/>
    <p:sldId id="271" r:id="rId3"/>
    <p:sldId id="272" r:id="rId4"/>
    <p:sldId id="328" r:id="rId5"/>
    <p:sldId id="329" r:id="rId6"/>
    <p:sldId id="369" r:id="rId7"/>
    <p:sldId id="370" r:id="rId8"/>
    <p:sldId id="371" r:id="rId9"/>
    <p:sldId id="372" r:id="rId10"/>
    <p:sldId id="330" r:id="rId11"/>
    <p:sldId id="331" r:id="rId12"/>
    <p:sldId id="333" r:id="rId13"/>
    <p:sldId id="334" r:id="rId14"/>
    <p:sldId id="335" r:id="rId15"/>
    <p:sldId id="336" r:id="rId16"/>
    <p:sldId id="337" r:id="rId17"/>
    <p:sldId id="338" r:id="rId18"/>
    <p:sldId id="339" r:id="rId19"/>
    <p:sldId id="342" r:id="rId20"/>
    <p:sldId id="343" r:id="rId21"/>
    <p:sldId id="340" r:id="rId22"/>
    <p:sldId id="341" r:id="rId23"/>
    <p:sldId id="344" r:id="rId24"/>
    <p:sldId id="345" r:id="rId25"/>
    <p:sldId id="351" r:id="rId26"/>
    <p:sldId id="353" r:id="rId27"/>
    <p:sldId id="326" r:id="rId28"/>
    <p:sldId id="347" r:id="rId29"/>
    <p:sldId id="358" r:id="rId30"/>
    <p:sldId id="296" r:id="rId31"/>
    <p:sldId id="323" r:id="rId32"/>
    <p:sldId id="324" r:id="rId33"/>
    <p:sldId id="325" r:id="rId34"/>
    <p:sldId id="355" r:id="rId35"/>
    <p:sldId id="356" r:id="rId36"/>
    <p:sldId id="357" r:id="rId37"/>
    <p:sldId id="373" r:id="rId38"/>
    <p:sldId id="374" r:id="rId39"/>
    <p:sldId id="375" r:id="rId40"/>
    <p:sldId id="359" r:id="rId41"/>
    <p:sldId id="360" r:id="rId42"/>
    <p:sldId id="376" r:id="rId43"/>
    <p:sldId id="377" r:id="rId44"/>
    <p:sldId id="379" r:id="rId45"/>
    <p:sldId id="378" r:id="rId46"/>
    <p:sldId id="349" r:id="rId47"/>
    <p:sldId id="361" r:id="rId48"/>
    <p:sldId id="364" r:id="rId49"/>
    <p:sldId id="363" r:id="rId50"/>
    <p:sldId id="368" r:id="rId51"/>
    <p:sldId id="365" r:id="rId52"/>
    <p:sldId id="366" r:id="rId53"/>
    <p:sldId id="367" r:id="rId5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69" autoAdjust="0"/>
    <p:restoredTop sz="87602" autoAdjust="0"/>
  </p:normalViewPr>
  <p:slideViewPr>
    <p:cSldViewPr snapToGrid="0">
      <p:cViewPr varScale="1">
        <p:scale>
          <a:sx n="58" d="100"/>
          <a:sy n="58" d="100"/>
        </p:scale>
        <p:origin x="84" y="1314"/>
      </p:cViewPr>
      <p:guideLst/>
    </p:cSldViewPr>
  </p:slideViewPr>
  <p:notesTextViewPr>
    <p:cViewPr>
      <p:scale>
        <a:sx n="1" d="1"/>
        <a:sy n="1" d="1"/>
      </p:scale>
      <p:origin x="0" y="0"/>
    </p:cViewPr>
  </p:notesTextViewPr>
  <p:notesViewPr>
    <p:cSldViewPr snapToGrid="0">
      <p:cViewPr varScale="1">
        <p:scale>
          <a:sx n="99" d="100"/>
          <a:sy n="99"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F3D8E9DA-660F-449B-B5A7-9FAC061DDBFD}" type="datetime1">
              <a:rPr lang="zh-CN" altLang="en-US" smtClean="0">
                <a:latin typeface="微软雅黑" panose="020B0503020204020204" pitchFamily="34" charset="-122"/>
                <a:ea typeface="微软雅黑" panose="020B0503020204020204" pitchFamily="34" charset="-122"/>
              </a:rPr>
              <a:t>2019/3/19</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57E03411-58E2-43FD-AE1D-AD77DFF8CB20}" type="slidenum">
              <a:rPr lang="en-US" altLang="zh-CN" smtClean="0">
                <a:latin typeface="微软雅黑" panose="020B0503020204020204" pitchFamily="34" charset="-122"/>
                <a:ea typeface="微软雅黑" panose="020B0503020204020204" pitchFamily="34" charset="-122"/>
              </a:rPr>
              <a:pPr algn="r" rtl="0"/>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9"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pPr algn="r"/>
            <a:fld id="{F3D8E9DA-660F-449B-B5A7-9FAC061DDBFD}" type="datetime1">
              <a:rPr lang="zh-CN" altLang="en-US" smtClean="0"/>
              <a:pPr algn="r"/>
              <a:t>2019/3/19</a:t>
            </a:fld>
            <a:endParaRPr lang="zh-CN" altLang="en-US" dirty="0"/>
          </a:p>
        </p:txBody>
      </p:sp>
      <p:sp>
        <p:nvSpPr>
          <p:cNvPr id="10" name="页脚占位符 3"/>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1" name="灯片编号占位符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pPr algn="r"/>
            <a:fld id="{57E03411-58E2-43FD-AE1D-AD77DFF8CB20}" type="slidenum">
              <a:rPr lang="en-US" altLang="zh-CN" smtClean="0"/>
              <a:pPr algn="r"/>
              <a:t>‹#›</a:t>
            </a:fld>
            <a:endParaRPr lang="zh-CN" altLang="en-US" dirty="0"/>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CN" smtClean="0"/>
              <a:pPr algn="r" rtl="0"/>
              <a:t>1</a:t>
            </a:fld>
            <a:endParaRPr lang="zh-CN" altLang="en-US" dirty="0"/>
          </a:p>
        </p:txBody>
      </p:sp>
    </p:spTree>
    <p:extLst>
      <p:ext uri="{BB962C8B-B14F-4D97-AF65-F5344CB8AC3E}">
        <p14:creationId xmlns:p14="http://schemas.microsoft.com/office/powerpoint/2010/main" val="213818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C8DC57A8-AE18-4654-B6AF-04B3577165BE}" type="slidenum">
              <a:rPr lang="en-US" altLang="zh-CN" smtClean="0"/>
              <a:pPr algn="r" rtl="0"/>
              <a:t>53</a:t>
            </a:fld>
            <a:endParaRPr lang="zh-CN" altLang="en-US" dirty="0"/>
          </a:p>
        </p:txBody>
      </p:sp>
    </p:spTree>
    <p:extLst>
      <p:ext uri="{BB962C8B-B14F-4D97-AF65-F5344CB8AC3E}">
        <p14:creationId xmlns:p14="http://schemas.microsoft.com/office/powerpoint/2010/main" val="1200658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265611" y="1752600"/>
            <a:ext cx="6858002" cy="1828800"/>
          </a:xfrm>
        </p:spPr>
        <p:txBody>
          <a:bodyPr rtlCol="0" anchor="b">
            <a:normAutofit/>
          </a:bodyPr>
          <a:lstStyle>
            <a:lvl1pPr algn="l" rtl="0">
              <a:defRPr sz="5400"/>
            </a:lvl1pPr>
          </a:lstStyle>
          <a:p>
            <a:pPr rtl="0"/>
            <a:r>
              <a:rPr lang="zh-CN" altLang="en-US"/>
              <a:t>单击此处编辑母版标题样式</a:t>
            </a:r>
            <a:endParaRPr lang="zh-CN" altLang="en-US" dirty="0"/>
          </a:p>
        </p:txBody>
      </p:sp>
      <p:sp>
        <p:nvSpPr>
          <p:cNvPr id="3" name="副标题 2"/>
          <p:cNvSpPr>
            <a:spLocks noGrp="1"/>
          </p:cNvSpPr>
          <p:nvPr>
            <p:ph type="subTitle" idx="1"/>
          </p:nvPr>
        </p:nvSpPr>
        <p:spPr>
          <a:xfrm>
            <a:off x="4265610" y="3733800"/>
            <a:ext cx="6858002" cy="914400"/>
          </a:xfrm>
        </p:spPr>
        <p:txBody>
          <a:bodyPr rtlCol="0"/>
          <a:lstStyle>
            <a:lvl1pPr marL="0" indent="0" algn="l" rtl="0">
              <a:spcBef>
                <a:spcPts val="0"/>
              </a:spcBef>
              <a:buNone/>
              <a:defRPr sz="24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a:t>单击此处编辑母版副标题样式</a:t>
            </a:r>
            <a:endParaRPr lang="zh-CN" altLang="en-US" dirty="0"/>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9066214" y="421594"/>
            <a:ext cx="2286000" cy="1885508"/>
          </a:xfrm>
        </p:spPr>
        <p:txBody>
          <a:bodyPr rtlCol="0">
            <a:normAutofit/>
          </a:bodyPr>
          <a:lstStyle>
            <a:lvl1pPr algn="l" rtl="0">
              <a:defRPr sz="24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4" name="组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97" name="图片占位符 33" descr="为添加图像预留的空占位符。单击占位符，选择要添加的图像。"/>
          <p:cNvSpPr>
            <a:spLocks noGrp="1"/>
          </p:cNvSpPr>
          <p:nvPr>
            <p:ph type="pic" sz="quarter" idx="17"/>
          </p:nvPr>
        </p:nvSpPr>
        <p:spPr>
          <a:xfrm>
            <a:off x="840795" y="1020193"/>
            <a:ext cx="3886200" cy="4572000"/>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98" name="组 97"/>
          <p:cNvGrpSpPr/>
          <p:nvPr/>
        </p:nvGrpSpPr>
        <p:grpSpPr>
          <a:xfrm>
            <a:off x="5322489" y="319177"/>
            <a:ext cx="3389607" cy="2710838"/>
            <a:chOff x="895350" y="3313113"/>
            <a:chExt cx="3613151" cy="2790825"/>
          </a:xfrm>
          <a:solidFill>
            <a:schemeClr val="tx1">
              <a:lumMod val="50000"/>
            </a:schemeClr>
          </a:solidFill>
        </p:grpSpPr>
        <p:sp>
          <p:nvSpPr>
            <p:cNvPr id="99"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0"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11" name="图片占位符 33" descr="为添加图像预留的空占位符。单击占位符，选择要添加的图像。"/>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112" name="组 111"/>
          <p:cNvGrpSpPr/>
          <p:nvPr/>
        </p:nvGrpSpPr>
        <p:grpSpPr>
          <a:xfrm>
            <a:off x="5322489" y="3245640"/>
            <a:ext cx="3389607" cy="2710838"/>
            <a:chOff x="895350" y="3313113"/>
            <a:chExt cx="3613151" cy="2790825"/>
          </a:xfrm>
          <a:solidFill>
            <a:schemeClr val="tx1">
              <a:lumMod val="50000"/>
            </a:schemeClr>
          </a:solidFill>
        </p:grpSpPr>
        <p:sp>
          <p:nvSpPr>
            <p:cNvPr id="11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5" name="图片占位符 33" descr="为添加图像预留的空占位符。单击占位符，选择要添加的图像。"/>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126" name="文本占位符 3"/>
          <p:cNvSpPr>
            <a:spLocks noGrp="1"/>
          </p:cNvSpPr>
          <p:nvPr>
            <p:ph type="body" sz="half" idx="21"/>
          </p:nvPr>
        </p:nvSpPr>
        <p:spPr>
          <a:xfrm>
            <a:off x="9066214" y="2484992"/>
            <a:ext cx="2286000" cy="3248729"/>
          </a:xfrm>
        </p:spPr>
        <p:txBody>
          <a:bodyPr rtlCol="0" anchor="t" anchorCtr="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7511732" y="1330347"/>
            <a:ext cx="3840480" cy="2103120"/>
          </a:xfrm>
        </p:spPr>
        <p:txBody>
          <a:bodyPr rtlCol="0" anchor="b">
            <a:normAutofit/>
          </a:bodyPr>
          <a:lstStyle>
            <a:lvl1pPr algn="l" rtl="0">
              <a:defRPr sz="3600"/>
            </a:lvl1pPr>
          </a:lstStyle>
          <a:p>
            <a:pPr rtl="0"/>
            <a:r>
              <a:rPr lang="zh-CN" altLang="en-US"/>
              <a:t>单击此处编辑母版标题样式</a:t>
            </a:r>
            <a:endParaRPr lang="zh-CN" altLang="en-US" dirty="0"/>
          </a:p>
        </p:txBody>
      </p:sp>
      <p:sp>
        <p:nvSpPr>
          <p:cNvPr id="3" name="内容占位符 2"/>
          <p:cNvSpPr>
            <a:spLocks noGrp="1"/>
          </p:cNvSpPr>
          <p:nvPr>
            <p:ph idx="1"/>
          </p:nvPr>
        </p:nvSpPr>
        <p:spPr>
          <a:xfrm>
            <a:off x="836613" y="914400"/>
            <a:ext cx="6172201" cy="5029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2000"/>
            </a:lvl6pPr>
            <a:lvl7pPr algn="l" rtl="0">
              <a:defRPr sz="2000"/>
            </a:lvl7pPr>
            <a:lvl8pPr algn="l" rtl="0">
              <a:defRPr sz="2000"/>
            </a:lvl8pPr>
            <a:lvl9pPr algn="l" rtl="0">
              <a:defRPr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文本占位符 3"/>
          <p:cNvSpPr>
            <a:spLocks noGrp="1"/>
          </p:cNvSpPr>
          <p:nvPr>
            <p:ph type="body" sz="half" idx="2"/>
          </p:nvPr>
        </p:nvSpPr>
        <p:spPr>
          <a:xfrm>
            <a:off x="7511732" y="3555523"/>
            <a:ext cx="3840480" cy="2388077"/>
          </a:xfrm>
        </p:spPr>
        <p:txBody>
          <a:bodyPr rtlCol="0">
            <a:normAutofit/>
          </a:bodyPr>
          <a:lstStyle>
            <a:lvl1pPr marL="0" indent="0" algn="l" rtl="0">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a:xfrm>
            <a:off x="1065213" y="6019801"/>
            <a:ext cx="762000" cy="228600"/>
          </a:xfrm>
        </p:spPr>
        <p:txBody>
          <a:bodyPr rtlCol="0"/>
          <a:lstStyle>
            <a:lvl1pPr algn="l" rtl="0">
              <a:defRPr/>
            </a:lvl1pPr>
          </a:lstStyle>
          <a:p>
            <a:pPr rtl="0"/>
            <a:fld id="{022B156B-59AE-415F-B24B-8756D48BB977}" type="slidenum">
              <a:rPr lang="en-US" altLang="zh-CN" smtClean="0"/>
              <a:pPr/>
              <a:t>‹#›</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5" name="日期占位符 4"/>
          <p:cNvSpPr>
            <a:spLocks noGrp="1"/>
          </p:cNvSpPr>
          <p:nvPr>
            <p:ph type="dt" sz="half" idx="10"/>
          </p:nvPr>
        </p:nvSpPr>
        <p:spPr>
          <a:xfrm>
            <a:off x="8075611" y="6019801"/>
            <a:ext cx="1396260" cy="228600"/>
          </a:xfrm>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7492891" y="1330347"/>
            <a:ext cx="3840480" cy="2103120"/>
          </a:xfrm>
        </p:spPr>
        <p:txBody>
          <a:bodyPr rtlCol="0" anchor="b">
            <a:normAutofit/>
          </a:bodyPr>
          <a:lstStyle>
            <a:lvl1pPr algn="l" rtl="0">
              <a:defRPr sz="36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 name="组 7"/>
          <p:cNvGrpSpPr/>
          <p:nvPr/>
        </p:nvGrpSpPr>
        <p:grpSpPr>
          <a:xfrm>
            <a:off x="595546" y="781398"/>
            <a:ext cx="6433398" cy="5053665"/>
            <a:chOff x="5162444" y="781398"/>
            <a:chExt cx="6433398" cy="5053665"/>
          </a:xfrm>
        </p:grpSpPr>
        <p:sp>
          <p:nvSpPr>
            <p:cNvPr id="9" name="任意多边形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 name="任意多边形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nvGrpSpPr>
            <p:cNvPr id="11" name="组 10"/>
            <p:cNvGrpSpPr/>
            <p:nvPr/>
          </p:nvGrpSpPr>
          <p:grpSpPr>
            <a:xfrm>
              <a:off x="5814205" y="859113"/>
              <a:ext cx="5129146" cy="4880471"/>
              <a:chOff x="7856559" y="859113"/>
              <a:chExt cx="3086791" cy="4880471"/>
            </a:xfrm>
          </p:grpSpPr>
          <p:sp>
            <p:nvSpPr>
              <p:cNvPr id="20" name="任意多边形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 name="任意多边形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 name="图片占位符 2" descr="为添加图像预留的空占位符。单击占位符，选择要添加的图像。"/>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rtlCol="0"/>
          <a:lstStyle>
            <a:lvl1pPr marL="0" indent="0" algn="l" rtl="0">
              <a:buNone/>
              <a:defRPr sz="32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a:t>单击图标添加图片</a:t>
            </a:r>
            <a:endParaRPr lang="zh-CN" altLang="en-US" dirty="0"/>
          </a:p>
        </p:txBody>
      </p:sp>
      <p:sp>
        <p:nvSpPr>
          <p:cNvPr id="4" name="文本占位符 3"/>
          <p:cNvSpPr>
            <a:spLocks noGrp="1"/>
          </p:cNvSpPr>
          <p:nvPr>
            <p:ph type="body" sz="half" idx="2"/>
          </p:nvPr>
        </p:nvSpPr>
        <p:spPr>
          <a:xfrm>
            <a:off x="7492891" y="3555521"/>
            <a:ext cx="3840480" cy="2168517"/>
          </a:xfrm>
        </p:spPr>
        <p:txBody>
          <a:bodyPr rtlCol="0">
            <a:normAutofit/>
          </a:bodyPr>
          <a:lstStyle>
            <a:lvl1pPr marL="0" indent="0" algn="l" rtl="0">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垂直文本占位符 2"/>
          <p:cNvSpPr>
            <a:spLocks noGrp="1"/>
          </p:cNvSpPr>
          <p:nvPr>
            <p:ph type="body" orient="vert" idx="1"/>
          </p:nvPr>
        </p:nvSpPr>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624268" y="304800"/>
            <a:ext cx="1729531" cy="5676900"/>
          </a:xfrm>
        </p:spPr>
        <p:txBody>
          <a:bodyPr vert="eaVert" rtlCol="0"/>
          <a:lstStyle/>
          <a:p>
            <a:pPr rtl="0"/>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838199" y="304800"/>
            <a:ext cx="8633671" cy="5676900"/>
          </a:xfrm>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lvl1pPr>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pPr rtl="0"/>
            <a:fld id="{022B156B-59AE-415F-B24B-8756D48BB977}" type="slidenum">
              <a:rPr lang="en-US" altLang="zh-CN"/>
              <a:t>‹#›</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4" name="日期占位符 3"/>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65613" y="1828800"/>
            <a:ext cx="6858002" cy="1828800"/>
          </a:xfrm>
        </p:spPr>
        <p:txBody>
          <a:bodyPr rtlCol="0" anchor="b">
            <a:normAutofit/>
          </a:bodyPr>
          <a:lstStyle>
            <a:lvl1pPr algn="l" rtl="0">
              <a:defRPr sz="4400"/>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4265610" y="3733800"/>
            <a:ext cx="6858002" cy="914400"/>
          </a:xfrm>
        </p:spPr>
        <p:txBody>
          <a:bodyPr rtlCol="0"/>
          <a:lstStyle>
            <a:lvl1pPr marL="0" indent="0" algn="l" rtl="0">
              <a:spcBef>
                <a:spcPts val="0"/>
              </a:spcBef>
              <a:buNone/>
              <a:defRPr sz="2400">
                <a:solidFill>
                  <a:schemeClr val="tx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a:t>单击此处编辑母版文本样式</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065212" y="1825625"/>
            <a:ext cx="4954588"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172200" y="1825625"/>
            <a:ext cx="4951414"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7" name="幻灯片编号占位符 6"/>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5" name="日期占位符 4"/>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069848"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69848"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172200"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172200"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9" name="幻灯片编号占位符 8"/>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7" name="日期占位符 6"/>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5" name="幻灯片编号占位符 4"/>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3" name="日期占位符 2"/>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rtlCol="0"/>
          <a:lstStyle/>
          <a:p>
            <a:pPr rtl="0"/>
            <a:fld id="{022B156B-59AE-415F-B24B-8756D48BB977}" type="slidenum">
              <a:rPr lang="en-US" altLang="zh-CN" smtClean="0"/>
              <a:t>‹#›</a:t>
            </a:fld>
            <a:endParaRPr lang="zh-CN" altLang="en-US" dirty="0"/>
          </a:p>
        </p:txBody>
      </p:sp>
      <p:sp>
        <p:nvSpPr>
          <p:cNvPr id="3" name="页脚占位符 2"/>
          <p:cNvSpPr>
            <a:spLocks noGrp="1"/>
          </p:cNvSpPr>
          <p:nvPr>
            <p:ph type="ftr" sz="quarter" idx="11"/>
          </p:nvPr>
        </p:nvSpPr>
        <p:spPr/>
        <p:txBody>
          <a:bodyPr rtlCol="0"/>
          <a:lstStyle/>
          <a:p>
            <a:pPr rtl="0"/>
            <a:endParaRPr lang="zh-CN" altLang="en-US" dirty="0"/>
          </a:p>
        </p:txBody>
      </p:sp>
      <p:sp>
        <p:nvSpPr>
          <p:cNvPr id="2" name="日期占位符 1"/>
          <p:cNvSpPr>
            <a:spLocks noGrp="1"/>
          </p:cNvSpPr>
          <p:nvPr>
            <p:ph type="dt" sz="half" idx="10"/>
          </p:nvPr>
        </p:nvSpPr>
        <p:spPr/>
        <p:txBody>
          <a:bodyPr rtlCol="0"/>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带标题的两张图片">
    <p:spTree>
      <p:nvGrpSpPr>
        <p:cNvPr id="1" name=""/>
        <p:cNvGrpSpPr/>
        <p:nvPr/>
      </p:nvGrpSpPr>
      <p:grpSpPr>
        <a:xfrm>
          <a:off x="0" y="0"/>
          <a:ext cx="0" cy="0"/>
          <a:chOff x="0" y="0"/>
          <a:chExt cx="0" cy="0"/>
        </a:xfrm>
      </p:grpSpPr>
      <p:sp>
        <p:nvSpPr>
          <p:cNvPr id="2" name="标题 1"/>
          <p:cNvSpPr>
            <a:spLocks noGrp="1"/>
          </p:cNvSpPr>
          <p:nvPr>
            <p:ph type="title"/>
          </p:nvPr>
        </p:nvSpPr>
        <p:spPr>
          <a:xfrm>
            <a:off x="1065212" y="304799"/>
            <a:ext cx="10058402" cy="1216152"/>
          </a:xfrm>
        </p:spPr>
        <p:txBody>
          <a:bodyPr rtlCol="0"/>
          <a:lstStyle>
            <a:lvl1pPr algn="l" rtl="0">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9" name="组 8"/>
          <p:cNvGrpSpPr/>
          <p:nvPr/>
        </p:nvGrpSpPr>
        <p:grpSpPr>
          <a:xfrm>
            <a:off x="1052422" y="1733550"/>
            <a:ext cx="4360503" cy="3050038"/>
            <a:chOff x="895350" y="3313113"/>
            <a:chExt cx="3613151" cy="2790825"/>
          </a:xfrm>
          <a:solidFill>
            <a:schemeClr val="tx1">
              <a:lumMod val="50000"/>
            </a:schemeClr>
          </a:solidFill>
        </p:grpSpPr>
        <p:sp>
          <p:nvSpPr>
            <p:cNvPr id="10"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0"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6" name="图片占位符 33" descr="为添加图像预留的空占位符。单击占位符，选择要添加的图像。"/>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39" name="文本占位符 3"/>
          <p:cNvSpPr>
            <a:spLocks noGrp="1"/>
          </p:cNvSpPr>
          <p:nvPr>
            <p:ph type="body" sz="half" idx="2"/>
          </p:nvPr>
        </p:nvSpPr>
        <p:spPr>
          <a:xfrm>
            <a:off x="1052423"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22" name="组 21"/>
          <p:cNvGrpSpPr/>
          <p:nvPr/>
        </p:nvGrpSpPr>
        <p:grpSpPr>
          <a:xfrm>
            <a:off x="6763111" y="1733550"/>
            <a:ext cx="4360503" cy="3050038"/>
            <a:chOff x="895350" y="3313113"/>
            <a:chExt cx="3613151" cy="2790825"/>
          </a:xfrm>
          <a:solidFill>
            <a:schemeClr val="tx1">
              <a:lumMod val="50000"/>
            </a:schemeClr>
          </a:solidFill>
        </p:grpSpPr>
        <p:sp>
          <p:nvSpPr>
            <p:cNvPr id="2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7" name="图片占位符 33" descr="为添加图像预留的空占位符。单击占位符，选择要添加的图像。"/>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40" name="文本占位符 3"/>
          <p:cNvSpPr>
            <a:spLocks noGrp="1"/>
          </p:cNvSpPr>
          <p:nvPr>
            <p:ph type="body" sz="half" idx="19"/>
          </p:nvPr>
        </p:nvSpPr>
        <p:spPr>
          <a:xfrm>
            <a:off x="6742908"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52" name="组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9" name="图片占位符 33" descr="为添加图像预留的空占位符。单击占位符，选择要添加的图像。"/>
          <p:cNvSpPr>
            <a:spLocks noGrp="1"/>
          </p:cNvSpPr>
          <p:nvPr>
            <p:ph type="pic" sz="quarter" idx="19"/>
          </p:nvPr>
        </p:nvSpPr>
        <p:spPr>
          <a:xfrm>
            <a:off x="1249168" y="1824285"/>
            <a:ext cx="2715289"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1" name="文本占位符 3"/>
          <p:cNvSpPr>
            <a:spLocks noGrp="1"/>
          </p:cNvSpPr>
          <p:nvPr>
            <p:ph type="body" sz="half" idx="2"/>
          </p:nvPr>
        </p:nvSpPr>
        <p:spPr>
          <a:xfrm>
            <a:off x="123521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84" name="组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8" name="图片占位符 33" descr="为添加图像预留的空占位符。单击占位符，选择要添加的图像。"/>
          <p:cNvSpPr>
            <a:spLocks noGrp="1"/>
          </p:cNvSpPr>
          <p:nvPr>
            <p:ph type="pic" sz="quarter" idx="18"/>
          </p:nvPr>
        </p:nvSpPr>
        <p:spPr>
          <a:xfrm>
            <a:off x="4720924"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2" name="文本占位符 3"/>
          <p:cNvSpPr>
            <a:spLocks noGrp="1"/>
          </p:cNvSpPr>
          <p:nvPr>
            <p:ph type="body" sz="half" idx="21"/>
          </p:nvPr>
        </p:nvSpPr>
        <p:spPr>
          <a:xfrm>
            <a:off x="4707208"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97" name="组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9"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80" name="图片占位符 33" descr="为添加图像预留的空占位符。单击占位符，选择要添加的图像。"/>
          <p:cNvSpPr>
            <a:spLocks noGrp="1"/>
          </p:cNvSpPr>
          <p:nvPr>
            <p:ph type="pic" sz="quarter" idx="20"/>
          </p:nvPr>
        </p:nvSpPr>
        <p:spPr>
          <a:xfrm>
            <a:off x="8222798"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3" name="文本占位符 3"/>
          <p:cNvSpPr>
            <a:spLocks noGrp="1"/>
          </p:cNvSpPr>
          <p:nvPr>
            <p:ph type="body" sz="half" idx="22"/>
          </p:nvPr>
        </p:nvSpPr>
        <p:spPr>
          <a:xfrm>
            <a:off x="820908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pPr rtl="0"/>
            <a:r>
              <a:rPr lang="zh-CN" altLang="en-US" dirty="0"/>
              <a:t>单击此处编辑母版标题样式</a:t>
            </a:r>
          </a:p>
        </p:txBody>
      </p:sp>
      <p:sp>
        <p:nvSpPr>
          <p:cNvPr id="3" name="文本占位符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rtl="0"/>
            <a:r>
              <a:rPr lang="zh-CN" altLang="en-US" dirty="0"/>
              <a:t>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幻灯片编号占位符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022B156B-59AE-415F-B24B-8756D48BB977}" type="slidenum">
              <a:rPr lang="en-US" altLang="zh-CN" smtClean="0"/>
              <a:pPr/>
              <a:t>‹#›</a:t>
            </a:fld>
            <a:endParaRPr lang="zh-CN" altLang="en-US" dirty="0"/>
          </a:p>
        </p:txBody>
      </p:sp>
      <p:sp>
        <p:nvSpPr>
          <p:cNvPr id="5" name="页脚占位符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endParaRPr lang="zh-CN" altLang="en-US" dirty="0"/>
          </a:p>
        </p:txBody>
      </p:sp>
      <p:sp>
        <p:nvSpPr>
          <p:cNvPr id="4" name="日期占位符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041E560D-D90D-4607-BD9A-7D917091570A}" type="datetime1">
              <a:rPr lang="zh-CN" altLang="en-US" smtClean="0"/>
              <a:pPr/>
              <a:t>2019/3/19</a:t>
            </a:fld>
            <a:endParaRPr lang="zh-CN" altLang="en-US" dirty="0"/>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微软雅黑" panose="020B0503020204020204" pitchFamily="34" charset="-122"/>
          <a:ea typeface="微软雅黑" panose="020B0503020204020204" pitchFamily="34" charset="-122"/>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Salesforce Sans"/>
                <a:ea typeface="微软雅黑" panose="020B0503020204020204" pitchFamily="34" charset="-122"/>
                <a:sym typeface="Salesforce Sans"/>
              </a:rPr>
              <a:t>概率与期望</a:t>
            </a:r>
          </a:p>
        </p:txBody>
      </p:sp>
      <p:sp>
        <p:nvSpPr>
          <p:cNvPr id="3" name="副标题 2"/>
          <p:cNvSpPr>
            <a:spLocks noGrp="1"/>
          </p:cNvSpPr>
          <p:nvPr>
            <p:ph type="subTitle" idx="1"/>
          </p:nvPr>
        </p:nvSpPr>
        <p:spPr/>
        <p:txBody>
          <a:bodyPr rtlCol="0"/>
          <a:lstStyle/>
          <a:p>
            <a:pPr rtl="0"/>
            <a:r>
              <a:rPr lang="en-US" altLang="zh-CN" dirty="0">
                <a:latin typeface="Salesforce Sans"/>
                <a:ea typeface="微软雅黑" panose="020B0503020204020204" pitchFamily="34" charset="-122"/>
                <a:sym typeface="Salesforce Sans"/>
              </a:rPr>
              <a:t>zzq</a:t>
            </a:r>
            <a:endParaRPr lang="zh-CN" altLang="en-US" dirty="0">
              <a:latin typeface="Salesforce Sans"/>
              <a:ea typeface="微软雅黑" panose="020B0503020204020204" pitchFamily="34" charset="-122"/>
              <a:sym typeface="Salesforce Sans"/>
            </a:endParaRPr>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Graph Game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en-US" altLang="zh-CN" dirty="0"/>
                  <a:t>WJMZBMR</a:t>
                </a:r>
                <a:r>
                  <a:rPr lang="zh-CN" altLang="en-US" dirty="0"/>
                  <a:t>决定在一个环套树上运行他发明的最新算法：环套树分治。</a:t>
                </a:r>
                <a:endParaRPr lang="en-US" altLang="zh-CN" dirty="0"/>
              </a:p>
              <a:p>
                <a:r>
                  <a:rPr lang="zh-CN" altLang="en-US" dirty="0"/>
                  <a:t>算法流程大约如下：</a:t>
                </a:r>
                <a:endParaRPr lang="en-US" altLang="zh-CN" dirty="0"/>
              </a:p>
              <a:p>
                <a:pPr lvl="1"/>
                <a:r>
                  <a:rPr lang="en-US" altLang="zh-CN" dirty="0"/>
                  <a:t>Solve(T): </a:t>
                </a:r>
                <a:r>
                  <a:rPr lang="zh-CN" altLang="en-US" dirty="0"/>
                  <a:t>接受一个联通图</a:t>
                </a:r>
                <a:r>
                  <a:rPr lang="en-US" altLang="zh-CN" dirty="0"/>
                  <a:t>T</a:t>
                </a:r>
              </a:p>
              <a:p>
                <a:pPr lvl="2"/>
                <a:r>
                  <a:rPr lang="en-US" altLang="zh-CN" dirty="0" err="1"/>
                  <a:t>totalCost</a:t>
                </a:r>
                <a:r>
                  <a:rPr lang="en-US" altLang="zh-CN" dirty="0"/>
                  <a:t>+=|T|</a:t>
                </a:r>
                <a:r>
                  <a:rPr lang="zh-CN" altLang="en-US" dirty="0"/>
                  <a:t>（</a:t>
                </a:r>
                <a:r>
                  <a:rPr lang="en-US" altLang="zh-CN" dirty="0"/>
                  <a:t>T</a:t>
                </a:r>
                <a:r>
                  <a:rPr lang="zh-CN" altLang="en-US" dirty="0"/>
                  <a:t>的节点数）</a:t>
                </a:r>
                <a:endParaRPr lang="en-US" altLang="zh-CN" dirty="0"/>
              </a:p>
              <a:p>
                <a:pPr lvl="2"/>
                <a:r>
                  <a:rPr lang="zh-CN" altLang="en-US" dirty="0"/>
                  <a:t>在</a:t>
                </a:r>
                <a:r>
                  <a:rPr lang="en-US" altLang="zh-CN" dirty="0"/>
                  <a:t>T</a:t>
                </a:r>
                <a:r>
                  <a:rPr lang="zh-CN" altLang="en-US" dirty="0"/>
                  <a:t>的节点中随机选取一个点</a:t>
                </a:r>
                <a:r>
                  <a:rPr lang="en-US" altLang="zh-CN" dirty="0"/>
                  <a:t>x</a:t>
                </a:r>
              </a:p>
              <a:p>
                <a:pPr lvl="2"/>
                <a:r>
                  <a:rPr lang="zh-CN" altLang="en-US" dirty="0"/>
                  <a:t>在</a:t>
                </a:r>
                <a:r>
                  <a:rPr lang="en-US" altLang="zh-CN" dirty="0"/>
                  <a:t>T</a:t>
                </a:r>
                <a:r>
                  <a:rPr lang="zh-CN" altLang="en-US" dirty="0"/>
                  <a:t>中删掉</a:t>
                </a:r>
                <a:r>
                  <a:rPr lang="en-US" altLang="zh-CN" dirty="0"/>
                  <a:t>x</a:t>
                </a:r>
                <a:r>
                  <a:rPr lang="zh-CN" altLang="en-US" dirty="0"/>
                  <a:t>这个点</a:t>
                </a:r>
                <a:endParaRPr lang="en-US" altLang="zh-CN" dirty="0"/>
              </a:p>
              <a:p>
                <a:pPr lvl="2"/>
                <a:r>
                  <a:rPr lang="zh-CN" altLang="en-US" dirty="0"/>
                  <a:t>对于得到的所有非空联通块递归调用</a:t>
                </a:r>
                <a:r>
                  <a:rPr lang="en-US" altLang="zh-CN" dirty="0"/>
                  <a:t>Solve</a:t>
                </a:r>
              </a:p>
              <a:p>
                <a:r>
                  <a:rPr lang="zh-CN" altLang="en-US" dirty="0"/>
                  <a:t>对于给定的</a:t>
                </a:r>
                <a:r>
                  <a:rPr lang="en-US" altLang="zh-CN" dirty="0"/>
                  <a:t>n</a:t>
                </a:r>
                <a:r>
                  <a:rPr lang="zh-CN" altLang="en-US" dirty="0"/>
                  <a:t>个点的环套树，求对它调用</a:t>
                </a:r>
                <a:r>
                  <a:rPr lang="en-US" altLang="zh-CN" dirty="0"/>
                  <a:t>Solve</a:t>
                </a:r>
                <a:r>
                  <a:rPr lang="zh-CN" altLang="en-US" dirty="0"/>
                  <a:t>后</a:t>
                </a:r>
                <a:r>
                  <a:rPr lang="en-US" altLang="zh-CN" dirty="0" err="1"/>
                  <a:t>totalCost</a:t>
                </a:r>
                <a:r>
                  <a:rPr lang="zh-CN" altLang="en-US" dirty="0"/>
                  <a:t>的期望值，保留六位小数。</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≤3000</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90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Codeforces</a:t>
            </a:r>
            <a:r>
              <a:rPr lang="en-US" altLang="zh-CN" dirty="0">
                <a:latin typeface="Calibri" panose="020F0502020204030204" pitchFamily="34" charset="0"/>
                <a:cs typeface="Calibri" panose="020F0502020204030204" pitchFamily="34" charset="0"/>
              </a:rPr>
              <a:t> Round #146</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831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Graph Game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t>为删去</a:t>
                </a:r>
                <a:r>
                  <a:rPr lang="en-US" altLang="zh-CN" dirty="0"/>
                  <a:t>a</a:t>
                </a:r>
                <a:r>
                  <a:rPr lang="zh-CN" altLang="en-US" dirty="0"/>
                  <a:t>时，</a:t>
                </a:r>
                <a:r>
                  <a:rPr lang="en-US" altLang="zh-CN" dirty="0"/>
                  <a:t>b</a:t>
                </a:r>
                <a:r>
                  <a:rPr lang="zh-CN" altLang="en-US" dirty="0"/>
                  <a:t>与</a:t>
                </a:r>
                <a:r>
                  <a:rPr lang="en-US" altLang="zh-CN" dirty="0"/>
                  <a:t>a</a:t>
                </a:r>
                <a:r>
                  <a:rPr lang="zh-CN" altLang="en-US" dirty="0"/>
                  <a:t>联通的概率，那么答案就是</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sub>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e>
                    </m:nary>
                    <m:r>
                      <a:rPr lang="zh-CN" altLang="en-US" i="1">
                        <a:latin typeface="Cambria Math" panose="02040503050406030204" pitchFamily="18" charset="0"/>
                      </a:rPr>
                      <m:t>。</m:t>
                    </m:r>
                  </m:oMath>
                </a14:m>
                <a:endParaRPr lang="en-US" altLang="zh-CN" dirty="0"/>
              </a:p>
              <a:p>
                <a:r>
                  <a:rPr lang="zh-CN" altLang="en-US" dirty="0"/>
                  <a:t>先考虑树的情况。设</a:t>
                </a:r>
                <a:r>
                  <a:rPr lang="en-US" altLang="zh-CN" dirty="0"/>
                  <a:t>a</a:t>
                </a:r>
                <a:r>
                  <a:rPr lang="zh-CN" altLang="en-US" dirty="0"/>
                  <a:t>到</a:t>
                </a:r>
                <a:r>
                  <a:rPr lang="en-US" altLang="zh-CN" dirty="0"/>
                  <a:t>b</a:t>
                </a:r>
                <a:r>
                  <a:rPr lang="zh-CN" altLang="en-US" dirty="0"/>
                  <a:t>的路径上有</a:t>
                </a:r>
                <a:r>
                  <a:rPr lang="en-US" altLang="zh-CN" dirty="0"/>
                  <a:t>n</a:t>
                </a:r>
                <a:r>
                  <a:rPr lang="zh-CN" altLang="en-US" dirty="0"/>
                  <a:t>个点（包括</a:t>
                </a:r>
                <a:r>
                  <a:rPr lang="en-US" altLang="zh-CN" dirty="0"/>
                  <a:t>a</a:t>
                </a:r>
                <a:r>
                  <a:rPr lang="zh-CN" altLang="en-US" dirty="0"/>
                  <a:t>和</a:t>
                </a:r>
                <a:r>
                  <a:rPr lang="en-US" altLang="zh-CN" dirty="0"/>
                  <a:t>b</a:t>
                </a:r>
                <a:r>
                  <a:rPr lang="zh-CN" altLang="en-US" dirty="0"/>
                  <a:t>），我们断言</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r>
                  <a:rPr lang="zh-CN" altLang="en-US" dirty="0"/>
                  <a:t>。</a:t>
                </a:r>
                <a:endParaRPr lang="en-US" altLang="zh-CN" dirty="0"/>
              </a:p>
              <a:p>
                <a:r>
                  <a:rPr lang="zh-CN" altLang="en-US" dirty="0"/>
                  <a:t>考虑对</a:t>
                </a:r>
                <a:r>
                  <a:rPr lang="en-US" altLang="zh-CN" dirty="0"/>
                  <a:t>a</a:t>
                </a:r>
                <a:r>
                  <a:rPr lang="zh-CN" altLang="en-US" dirty="0"/>
                  <a:t>和</a:t>
                </a:r>
                <a:r>
                  <a:rPr lang="en-US" altLang="zh-CN" dirty="0"/>
                  <a:t>b</a:t>
                </a:r>
                <a:r>
                  <a:rPr lang="zh-CN" altLang="en-US" dirty="0"/>
                  <a:t>所在的联通块大小归纳证明。如果当前联通块就这一条路径，那么确实成立。否则设联通块大小为</a:t>
                </a:r>
                <a:r>
                  <a:rPr lang="en-US" altLang="zh-CN" dirty="0"/>
                  <a:t>m</a:t>
                </a:r>
                <a:r>
                  <a:rPr lang="zh-CN" altLang="en-US" dirty="0"/>
                  <a:t>。考虑第一步选了啥，如果选的在路径上（概率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𝑚</m:t>
                        </m:r>
                      </m:den>
                    </m:f>
                  </m:oMath>
                </a14:m>
                <a:r>
                  <a:rPr lang="zh-CN" altLang="en-US" dirty="0"/>
                  <a:t>），那么必须得选到</a:t>
                </a:r>
                <a:r>
                  <a:rPr lang="en-US" altLang="zh-CN" dirty="0"/>
                  <a:t>a</a:t>
                </a:r>
                <a:r>
                  <a:rPr lang="zh-CN" altLang="en-US" dirty="0"/>
                  <a:t>才行（概率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r>
                  <a:rPr lang="zh-CN" altLang="en-US" dirty="0"/>
                  <a:t>）。否则（概率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𝑚</m:t>
                        </m:r>
                      </m:den>
                    </m:f>
                  </m:oMath>
                </a14:m>
                <a:r>
                  <a:rPr lang="zh-CN" altLang="en-US" dirty="0"/>
                  <a:t>），我们考虑包含</a:t>
                </a:r>
                <a:r>
                  <a:rPr lang="en-US" altLang="zh-CN" dirty="0"/>
                  <a:t>a</a:t>
                </a:r>
                <a:r>
                  <a:rPr lang="zh-CN" altLang="en-US" dirty="0"/>
                  <a:t>和</a:t>
                </a:r>
                <a:r>
                  <a:rPr lang="en-US" altLang="zh-CN" dirty="0"/>
                  <a:t>b</a:t>
                </a:r>
                <a:r>
                  <a:rPr lang="zh-CN" altLang="en-US" dirty="0"/>
                  <a:t>的联通块，由归纳假设概率为</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r>
                  <a:rPr lang="zh-CN" altLang="en-US" dirty="0"/>
                  <a:t>。综上概率就是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4141" r="-3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749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Graph Game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1065214" y="1752600"/>
                <a:ext cx="10058400" cy="4800600"/>
              </a:xfrm>
            </p:spPr>
            <p:txBody>
              <a:bodyPr>
                <a:normAutofit/>
              </a:bodyPr>
              <a:lstStyle/>
              <a:p>
                <a:r>
                  <a:rPr lang="zh-CN" altLang="en-US" dirty="0"/>
                  <a:t>现在多了个环。如果两个点</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之间只有一条路径或</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，那么之前的证明仍然成立，即</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𝑑𝑖𝑠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den>
                    </m:f>
                  </m:oMath>
                </a14:m>
                <a:r>
                  <a:rPr lang="zh-CN" altLang="en-US" dirty="0"/>
                  <a:t>。</a:t>
                </a:r>
                <a:endParaRPr lang="en-US" altLang="zh-CN" dirty="0"/>
              </a:p>
              <a:p>
                <a:r>
                  <a:rPr lang="zh-CN" altLang="en-US" dirty="0"/>
                  <a:t>否则</a:t>
                </a:r>
                <a:r>
                  <a:rPr lang="en-US" altLang="zh-CN" dirty="0"/>
                  <a:t>a</a:t>
                </a:r>
                <a:r>
                  <a:rPr lang="zh-CN" altLang="en-US" dirty="0"/>
                  <a:t>到</a:t>
                </a:r>
                <a:r>
                  <a:rPr lang="en-US" altLang="zh-CN" dirty="0"/>
                  <a:t>b</a:t>
                </a:r>
                <a:r>
                  <a:rPr lang="zh-CN" altLang="en-US" dirty="0"/>
                  <a:t>的路径肯定经过了环，如图：</a:t>
                </a:r>
                <a:endParaRPr lang="en-US" altLang="zh-CN" dirty="0"/>
              </a:p>
              <a:p>
                <a:r>
                  <a:rPr lang="zh-CN" altLang="en-US" dirty="0"/>
                  <a:t>我们设</a:t>
                </a:r>
                <a:r>
                  <a:rPr lang="en-US" altLang="zh-CN" dirty="0"/>
                  <a:t>a</a:t>
                </a:r>
                <a:r>
                  <a:rPr lang="zh-CN" altLang="en-US" dirty="0"/>
                  <a:t>到环的路径和</a:t>
                </a:r>
                <a:r>
                  <a:rPr lang="en-US" altLang="zh-CN" dirty="0"/>
                  <a:t>b</a:t>
                </a:r>
                <a:r>
                  <a:rPr lang="zh-CN" altLang="en-US" dirty="0"/>
                  <a:t>到环的路径上有</a:t>
                </a:r>
                <a:r>
                  <a:rPr lang="en-US" altLang="zh-CN" dirty="0"/>
                  <a:t>X</a:t>
                </a:r>
                <a:r>
                  <a:rPr lang="zh-CN" altLang="en-US" dirty="0"/>
                  <a:t>个点</a:t>
                </a:r>
                <a:endParaRPr lang="en-US" altLang="zh-CN" dirty="0"/>
              </a:p>
              <a:p>
                <a:r>
                  <a:rPr lang="zh-CN" altLang="en-US" dirty="0"/>
                  <a:t>环上接点两侧分别有</a:t>
                </a:r>
                <a:r>
                  <a:rPr lang="en-US" altLang="zh-CN" dirty="0"/>
                  <a:t>Y</a:t>
                </a:r>
                <a:r>
                  <a:rPr lang="zh-CN" altLang="en-US" dirty="0"/>
                  <a:t>和</a:t>
                </a:r>
                <a:r>
                  <a:rPr lang="en-US" altLang="zh-CN" dirty="0"/>
                  <a:t>Z</a:t>
                </a:r>
                <a:r>
                  <a:rPr lang="zh-CN" altLang="en-US" dirty="0"/>
                  <a:t>个点</a:t>
                </a:r>
                <a:endParaRPr lang="en-US" altLang="zh-CN" dirty="0"/>
              </a:p>
              <a:p>
                <a:r>
                  <a:rPr lang="zh-CN" altLang="en-US" dirty="0"/>
                  <a:t>考虑把它当做两条不同的路径考虑，那么成功概率分别是</a:t>
                </a:r>
                <a:br>
                  <a:rPr lang="en-US" altLang="zh-CN" dirty="0"/>
                </a:b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+1</m:t>
                        </m:r>
                      </m:den>
                    </m:f>
                  </m:oMath>
                </a14:m>
                <a:r>
                  <a:rPr lang="zh-CN" altLang="en-US" dirty="0"/>
                  <a:t>和</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𝑍</m:t>
                        </m:r>
                        <m:r>
                          <a:rPr lang="en-US" altLang="zh-CN" b="0" i="1" dirty="0" smtClean="0">
                            <a:latin typeface="Cambria Math" panose="02040503050406030204" pitchFamily="18" charset="0"/>
                          </a:rPr>
                          <m:t>+1</m:t>
                        </m:r>
                      </m:den>
                    </m:f>
                  </m:oMath>
                </a14:m>
                <a:r>
                  <a:rPr lang="zh-CN" altLang="en-US" dirty="0"/>
                  <a:t>，但是这样会多算这两条路径都合法的情况</a:t>
                </a:r>
                <a:endParaRPr lang="en-US" altLang="zh-CN" dirty="0"/>
              </a:p>
              <a:p>
                <a:r>
                  <a:rPr lang="zh-CN" altLang="en-US" dirty="0"/>
                  <a:t>都合法的概率就是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+1</m:t>
                        </m:r>
                      </m:den>
                    </m:f>
                  </m:oMath>
                </a14:m>
                <a:r>
                  <a:rPr lang="zh-CN" altLang="en-US" dirty="0"/>
                  <a:t>，扣掉即可。枚举</a:t>
                </a:r>
                <a:r>
                  <a:rPr lang="en-US" altLang="zh-CN" dirty="0" err="1"/>
                  <a:t>a,b</a:t>
                </a:r>
                <a:r>
                  <a:rPr lang="zh-CN" altLang="en-US" dirty="0"/>
                  <a:t>如上计算，</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1065214" y="1752600"/>
                <a:ext cx="10058400" cy="4800600"/>
              </a:xfrm>
              <a:blipFill>
                <a:blip r:embed="rId2"/>
                <a:stretch>
                  <a:fillRect l="-848" t="-101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8463E4D-8350-448E-848A-19DC953CA39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36330" y="2321169"/>
            <a:ext cx="4387284" cy="2889738"/>
          </a:xfrm>
          <a:prstGeom prst="rect">
            <a:avLst/>
          </a:prstGeom>
        </p:spPr>
      </p:pic>
    </p:spTree>
    <p:extLst>
      <p:ext uri="{BB962C8B-B14F-4D97-AF65-F5344CB8AC3E}">
        <p14:creationId xmlns:p14="http://schemas.microsoft.com/office/powerpoint/2010/main" val="203223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DZY Loves Games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有一个连通的迷宫，你可以理解为一个</a:t>
                </a:r>
                <a:r>
                  <a:rPr lang="en-US" altLang="zh-CN" dirty="0"/>
                  <a:t>n</a:t>
                </a:r>
                <a:r>
                  <a:rPr lang="zh-CN" altLang="en-US" dirty="0"/>
                  <a:t>个点</a:t>
                </a:r>
                <a:r>
                  <a:rPr lang="en-US" altLang="zh-CN" dirty="0"/>
                  <a:t>m</a:t>
                </a:r>
                <a:r>
                  <a:rPr lang="zh-CN" altLang="en-US" dirty="0"/>
                  <a:t>条边的无向连通图。有些点可能有陷阱，保证</a:t>
                </a:r>
                <a:r>
                  <a:rPr lang="en-US" altLang="zh-CN" dirty="0"/>
                  <a:t>1</a:t>
                </a:r>
                <a:r>
                  <a:rPr lang="zh-CN" altLang="en-US" dirty="0"/>
                  <a:t>号点没有陷阱而</a:t>
                </a:r>
                <a:r>
                  <a:rPr lang="en-US" altLang="zh-CN" dirty="0"/>
                  <a:t>n</a:t>
                </a:r>
                <a:r>
                  <a:rPr lang="zh-CN" altLang="en-US" dirty="0"/>
                  <a:t>号点存在陷阱。一开始你有</a:t>
                </a:r>
                <a:r>
                  <a:rPr lang="en-US" altLang="zh-CN" dirty="0"/>
                  <a:t>k</a:t>
                </a:r>
                <a:r>
                  <a:rPr lang="zh-CN" altLang="en-US" dirty="0"/>
                  <a:t>条命，每进入一个有陷阱的点你会损失一条命。</a:t>
                </a:r>
                <a:endParaRPr lang="en-US" altLang="zh-CN" dirty="0"/>
              </a:p>
              <a:p>
                <a:r>
                  <a:rPr lang="en-US" altLang="zh-CN" dirty="0"/>
                  <a:t>DZY</a:t>
                </a:r>
                <a:r>
                  <a:rPr lang="zh-CN" altLang="en-US" dirty="0"/>
                  <a:t>听说这个游戏有一个隐藏关卡：如果进入</a:t>
                </a:r>
                <a:r>
                  <a:rPr lang="en-US" altLang="zh-CN" dirty="0"/>
                  <a:t>n</a:t>
                </a:r>
                <a:r>
                  <a:rPr lang="zh-CN" altLang="en-US" dirty="0"/>
                  <a:t>号点时你恰好剩余</a:t>
                </a:r>
                <a:r>
                  <a:rPr lang="en-US" altLang="zh-CN" dirty="0"/>
                  <a:t>2</a:t>
                </a:r>
                <a:r>
                  <a:rPr lang="zh-CN" altLang="en-US" dirty="0"/>
                  <a:t>条命，你会先被扣除一条命，然后进入一个隐藏的极限关卡（在触发关卡之前也可以一次或多次进入</a:t>
                </a:r>
                <a:r>
                  <a:rPr lang="en-US" altLang="zh-CN" dirty="0"/>
                  <a:t>n</a:t>
                </a:r>
                <a:r>
                  <a:rPr lang="zh-CN" altLang="en-US" dirty="0"/>
                  <a:t>号点）。</a:t>
                </a:r>
                <a:r>
                  <a:rPr lang="en-US" altLang="zh-CN" dirty="0"/>
                  <a:t>DZY</a:t>
                </a:r>
                <a:r>
                  <a:rPr lang="zh-CN" altLang="en-US" dirty="0"/>
                  <a:t>很想进入这个关卡，但是他游戏水平不行，所以他的游戏策略是从</a:t>
                </a:r>
                <a:r>
                  <a:rPr lang="en-US" altLang="zh-CN" dirty="0"/>
                  <a:t>1</a:t>
                </a:r>
                <a:r>
                  <a:rPr lang="zh-CN" altLang="en-US" dirty="0"/>
                  <a:t>号点开始，每次随机走到一个与当前点相邻的点。他想知道他能够触发隐藏关卡的概率，保留</a:t>
                </a:r>
                <a:r>
                  <a:rPr lang="en-US" altLang="zh-CN" dirty="0"/>
                  <a:t>4</a:t>
                </a:r>
                <a:r>
                  <a:rPr lang="zh-CN" altLang="en-US" dirty="0"/>
                  <a:t>位小数。</a:t>
                </a:r>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≤500</m:t>
                    </m:r>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zh-CN" altLang="en-US"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，有陷阱的点个数不超过</a:t>
                </a:r>
                <a:r>
                  <a:rPr lang="en-US" altLang="zh-CN" dirty="0"/>
                  <a:t>101</a:t>
                </a:r>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4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Codeforces</a:t>
            </a:r>
            <a:r>
              <a:rPr lang="en-US" altLang="zh-CN" dirty="0">
                <a:latin typeface="Calibri" panose="020F0502020204030204" pitchFamily="34" charset="0"/>
                <a:cs typeface="Calibri" panose="020F0502020204030204" pitchFamily="34" charset="0"/>
              </a:rPr>
              <a:t> Round #255</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062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DZY Loves Games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设</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r>
                  <a:rPr lang="zh-CN" altLang="en-US" dirty="0"/>
                  <a:t>表示从</a:t>
                </a:r>
                <a14:m>
                  <m:oMath xmlns:m="http://schemas.openxmlformats.org/officeDocument/2006/math">
                    <m:r>
                      <a:rPr lang="en-US" altLang="zh-CN" b="0" i="1" smtClean="0">
                        <a:latin typeface="Cambria Math" panose="02040503050406030204" pitchFamily="18" charset="0"/>
                      </a:rPr>
                      <m:t>𝑢</m:t>
                    </m:r>
                  </m:oMath>
                </a14:m>
                <a:r>
                  <a:rPr lang="zh-CN" altLang="en-US" dirty="0"/>
                  <a:t>开始瞎走，第一次撞到的陷阱（出发的那一刻不算）是</a:t>
                </a:r>
                <a14:m>
                  <m:oMath xmlns:m="http://schemas.openxmlformats.org/officeDocument/2006/math">
                    <m:r>
                      <a:rPr lang="en-US" altLang="zh-CN" b="0" i="1" smtClean="0">
                        <a:latin typeface="Cambria Math" panose="02040503050406030204" pitchFamily="18" charset="0"/>
                      </a:rPr>
                      <m:t>𝑣</m:t>
                    </m:r>
                  </m:oMath>
                </a14:m>
                <a:r>
                  <a:rPr lang="zh-CN" altLang="en-US" dirty="0"/>
                  <a:t>的概率。</a:t>
                </a:r>
                <a:endParaRPr lang="en-US" altLang="zh-CN" dirty="0"/>
              </a:p>
              <a:p>
                <a:r>
                  <a:rPr lang="zh-CN" altLang="en-US" dirty="0"/>
                  <a:t>假设我们求出了</a:t>
                </a:r>
                <a14:m>
                  <m:oMath xmlns:m="http://schemas.openxmlformats.org/officeDocument/2006/math">
                    <m:r>
                      <a:rPr lang="en-US" altLang="zh-CN" b="0" i="1" smtClean="0">
                        <a:latin typeface="Cambria Math" panose="02040503050406030204" pitchFamily="18" charset="0"/>
                      </a:rPr>
                      <m:t>𝑤</m:t>
                    </m:r>
                  </m:oMath>
                </a14:m>
                <a:r>
                  <a:rPr lang="zh-CN" altLang="en-US" dirty="0"/>
                  <a:t>，我们就是要枚举一个撞陷阱序列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=1</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a14:m>
                <a:r>
                  <a:rPr lang="zh-CN" altLang="en-US" dirty="0"/>
                  <a:t>，这种序列的形成概率就是</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p>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nary>
                  </m:oMath>
                </a14:m>
                <a:r>
                  <a:rPr lang="zh-CN" altLang="en-US" dirty="0"/>
                  <a:t>。这个过程就相当于是在求矩阵乘法，每次把当前点进行转移，那么我们使用矩阵快速幂即可，复杂度就是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3</m:t>
                        </m:r>
                      </m:sup>
                    </m:sSup>
                    <m:r>
                      <m:rPr>
                        <m:sty m:val="p"/>
                      </m:rPr>
                      <a:rPr lang="en-US" altLang="zh-CN" b="0" i="1" smtClean="0">
                        <a:latin typeface="Cambria Math" panose="02040503050406030204" pitchFamily="18" charset="0"/>
                      </a:rPr>
                      <m:t>log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oMath>
                </a14:m>
                <a:r>
                  <a:rPr lang="zh-CN" altLang="en-US" dirty="0"/>
                  <a:t>（</a:t>
                </a:r>
                <a14:m>
                  <m:oMath xmlns:m="http://schemas.openxmlformats.org/officeDocument/2006/math">
                    <m:r>
                      <a:rPr lang="en-US" altLang="zh-CN" b="0" i="1" dirty="0" smtClean="0">
                        <a:latin typeface="Cambria Math" panose="02040503050406030204" pitchFamily="18" charset="0"/>
                      </a:rPr>
                      <m:t>𝑎</m:t>
                    </m:r>
                  </m:oMath>
                </a14:m>
                <a:r>
                  <a:rPr lang="zh-CN" altLang="en-US" dirty="0"/>
                  <a:t>是陷阱个数）。</a:t>
                </a:r>
                <a:endParaRPr lang="en-US" altLang="zh-CN" dirty="0"/>
              </a:p>
              <a:p>
                <a:r>
                  <a:rPr lang="zh-CN" altLang="en-US" dirty="0"/>
                  <a:t>我们记</a:t>
                </a:r>
                <a14:m>
                  <m:oMath xmlns:m="http://schemas.openxmlformats.org/officeDocument/2006/math">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oMath>
                </a14:m>
                <a:r>
                  <a:rPr lang="zh-CN" altLang="en-US" dirty="0"/>
                  <a:t>表示从</a:t>
                </a:r>
                <a14:m>
                  <m:oMath xmlns:m="http://schemas.openxmlformats.org/officeDocument/2006/math">
                    <m:r>
                      <a:rPr lang="en-US" altLang="zh-CN" i="1">
                        <a:latin typeface="Cambria Math" panose="02040503050406030204" pitchFamily="18" charset="0"/>
                      </a:rPr>
                      <m:t>𝑢</m:t>
                    </m:r>
                  </m:oMath>
                </a14:m>
                <a:r>
                  <a:rPr lang="zh-CN" altLang="en-US" dirty="0"/>
                  <a:t>开始瞎走，第一次撞到的陷阱（如果</a:t>
                </a:r>
                <a14:m>
                  <m:oMath xmlns:m="http://schemas.openxmlformats.org/officeDocument/2006/math">
                    <m:r>
                      <a:rPr lang="en-US" altLang="zh-CN" b="0" i="1" smtClean="0">
                        <a:latin typeface="Cambria Math" panose="02040503050406030204" pitchFamily="18" charset="0"/>
                      </a:rPr>
                      <m:t>𝑢</m:t>
                    </m:r>
                  </m:oMath>
                </a14:m>
                <a:r>
                  <a:rPr lang="zh-CN" altLang="en-US" dirty="0"/>
                  <a:t>是陷阱也算）是</a:t>
                </a:r>
                <a14:m>
                  <m:oMath xmlns:m="http://schemas.openxmlformats.org/officeDocument/2006/math">
                    <m:r>
                      <a:rPr lang="en-US" altLang="zh-CN" i="1">
                        <a:latin typeface="Cambria Math" panose="02040503050406030204" pitchFamily="18" charset="0"/>
                      </a:rPr>
                      <m:t>𝑣</m:t>
                    </m:r>
                  </m:oMath>
                </a14:m>
                <a:r>
                  <a:rPr lang="zh-CN" altLang="en-US" dirty="0"/>
                  <a:t>的概率。那么不难用</a:t>
                </a:r>
                <a14:m>
                  <m:oMath xmlns:m="http://schemas.openxmlformats.org/officeDocument/2006/math">
                    <m:r>
                      <a:rPr lang="en-US" altLang="zh-CN" b="0" i="1" smtClean="0">
                        <a:latin typeface="Cambria Math" panose="02040503050406030204" pitchFamily="18" charset="0"/>
                      </a:rPr>
                      <m:t>h</m:t>
                    </m:r>
                  </m:oMath>
                </a14:m>
                <a:r>
                  <a:rPr lang="zh-CN" altLang="en-US" dirty="0"/>
                  <a:t>推出</a:t>
                </a:r>
                <a14:m>
                  <m:oMath xmlns:m="http://schemas.openxmlformats.org/officeDocument/2006/math">
                    <m:r>
                      <a:rPr lang="en-US" altLang="zh-CN" b="0" i="1" dirty="0" smtClean="0">
                        <a:latin typeface="Cambria Math" panose="02040503050406030204" pitchFamily="18" charset="0"/>
                      </a:rPr>
                      <m:t>𝑤</m:t>
                    </m:r>
                  </m:oMath>
                </a14:m>
                <a:r>
                  <a:rPr lang="zh-CN" altLang="en-US" dirty="0"/>
                  <a:t>：枚举第一步的走法，这个复杂度是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𝑎𝑚</m:t>
                    </m:r>
                    <m:r>
                      <a:rPr lang="en-US" altLang="zh-CN" b="0" i="1" smtClean="0">
                        <a:latin typeface="Cambria Math" panose="02040503050406030204" pitchFamily="18" charset="0"/>
                      </a:rPr>
                      <m:t>)</m:t>
                    </m:r>
                  </m:oMath>
                </a14:m>
                <a:r>
                  <a:rPr lang="zh-CN" altLang="en-US" dirty="0"/>
                  <a:t>。接下来我们就只需要求出</a:t>
                </a:r>
                <a14:m>
                  <m:oMath xmlns:m="http://schemas.openxmlformats.org/officeDocument/2006/math">
                    <m:r>
                      <a:rPr lang="en-US" altLang="zh-CN" b="0" i="1" smtClean="0">
                        <a:latin typeface="Cambria Math" panose="02040503050406030204" pitchFamily="18" charset="0"/>
                      </a:rPr>
                      <m:t>h</m:t>
                    </m:r>
                  </m:oMath>
                </a14:m>
                <a:r>
                  <a:rPr lang="zh-CN" altLang="en-US" dirty="0"/>
                  <a:t>。</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544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DZY Loves Games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如果给定</a:t>
                </a:r>
                <a14:m>
                  <m:oMath xmlns:m="http://schemas.openxmlformats.org/officeDocument/2006/math">
                    <m:r>
                      <a:rPr lang="en-US" altLang="zh-CN" b="0" i="1" smtClean="0">
                        <a:latin typeface="Cambria Math" panose="02040503050406030204" pitchFamily="18" charset="0"/>
                      </a:rPr>
                      <m:t>𝑢</m:t>
                    </m:r>
                  </m:oMath>
                </a14:m>
                <a:r>
                  <a:rPr lang="zh-CN" altLang="en-US" dirty="0"/>
                  <a:t>，求</a:t>
                </a:r>
                <a14:m>
                  <m:oMath xmlns:m="http://schemas.openxmlformats.org/officeDocument/2006/math">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oMath>
                </a14:m>
                <a:r>
                  <a:rPr lang="zh-CN" altLang="en-US" dirty="0"/>
                  <a:t>十分容易：记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𝑢</m:t>
                        </m:r>
                      </m:sub>
                    </m:sSub>
                  </m:oMath>
                </a14:m>
                <a:r>
                  <a:rPr lang="zh-CN" altLang="en-US" dirty="0"/>
                  <a:t>为每个时刻处在</a:t>
                </a:r>
                <a:r>
                  <a:rPr lang="en-US" altLang="zh-CN" dirty="0"/>
                  <a:t>u</a:t>
                </a:r>
                <a:r>
                  <a:rPr lang="zh-CN" altLang="en-US" dirty="0"/>
                  <a:t>的概率之和，那么有</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𝑢</m:t>
                        </m:r>
                      </m:sub>
                    </m:sSub>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𝑡𝑟𝑎𝑝𝑠</m:t>
                        </m:r>
                        <m:r>
                          <a:rPr lang="en-US" altLang="zh-CN" b="0" i="1" dirty="0" smtClean="0">
                            <a:latin typeface="Cambria Math" panose="02040503050406030204" pitchFamily="18" charset="0"/>
                          </a:rPr>
                          <m:t>, </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sub>
                      <m:sup/>
                      <m:e>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𝑣</m:t>
                                </m:r>
                              </m:sub>
                            </m:sSub>
                          </m:num>
                          <m:den>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deg</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e>
                            </m:func>
                          </m:den>
                        </m:f>
                      </m:e>
                    </m:nary>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r>
                      <a:rPr lang="zh-CN" altLang="en-US" i="1" dirty="0">
                        <a:latin typeface="Cambria Math" panose="02040503050406030204" pitchFamily="18" charset="0"/>
                      </a:rPr>
                      <m:t>为</m:t>
                    </m:r>
                    <m:r>
                      <m:rPr>
                        <m:nor/>
                      </m:rPr>
                      <a:rPr lang="zh-CN" altLang="en-US" dirty="0"/>
                      <m:t>起点</m:t>
                    </m:r>
                    <m:r>
                      <m:rPr>
                        <m:nor/>
                      </m:rPr>
                      <a:rPr lang="en-US" altLang="zh-CN" b="0" i="0" dirty="0" smtClean="0"/>
                      <m:t>]</m:t>
                    </m:r>
                  </m:oMath>
                </a14:m>
                <a:r>
                  <a:rPr lang="zh-CN" altLang="en-US" dirty="0"/>
                  <a:t>，即</a:t>
                </a:r>
                <a:br>
                  <a:rPr lang="en-US" altLang="zh-CN" i="1" dirty="0">
                    <a:latin typeface="Cambria Math" panose="02040503050406030204" pitchFamily="18" charset="0"/>
                  </a:rPr>
                </a:b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𝑢</m:t>
                        </m:r>
                      </m:sub>
                    </m:sSub>
                    <m:r>
                      <a:rPr lang="en-US" altLang="zh-CN" i="1" dirty="0" smtClean="0">
                        <a:latin typeface="Cambria Math" panose="02040503050406030204" pitchFamily="18" charset="0"/>
                      </a:rPr>
                      <m:t>−</m:t>
                    </m:r>
                    <m:nary>
                      <m:naryPr>
                        <m:chr m:val="∑"/>
                        <m:supHide m:val="on"/>
                        <m:ctrlPr>
                          <a:rPr lang="en-US" altLang="zh-CN" i="1" dirty="0">
                            <a:latin typeface="Cambria Math" panose="02040503050406030204" pitchFamily="18" charset="0"/>
                          </a:rPr>
                        </m:ctrlPr>
                      </m:naryPr>
                      <m:sub>
                        <m:r>
                          <a:rPr lang="en-US" altLang="zh-CN" i="1" dirty="0">
                            <a:latin typeface="Cambria Math" panose="02040503050406030204" pitchFamily="18" charset="0"/>
                          </a:rPr>
                          <m:t>𝑣</m:t>
                        </m:r>
                        <m:r>
                          <a:rPr lang="en-US" altLang="zh-CN" i="1" dirty="0">
                            <a:latin typeface="Cambria Math" panose="02040503050406030204" pitchFamily="18" charset="0"/>
                          </a:rPr>
                          <m:t>∉</m:t>
                        </m:r>
                        <m:r>
                          <a:rPr lang="en-US" altLang="zh-CN" i="1" dirty="0">
                            <a:latin typeface="Cambria Math" panose="02040503050406030204" pitchFamily="18" charset="0"/>
                          </a:rPr>
                          <m:t>𝑡𝑟𝑎𝑝𝑠</m:t>
                        </m:r>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𝑣</m:t>
                            </m:r>
                            <m:r>
                              <a:rPr lang="en-US" altLang="zh-CN" i="1" dirty="0">
                                <a:latin typeface="Cambria Math" panose="02040503050406030204" pitchFamily="18" charset="0"/>
                              </a:rPr>
                              <m:t>,</m:t>
                            </m:r>
                            <m:r>
                              <a:rPr lang="en-US" altLang="zh-CN" i="1" dirty="0">
                                <a:latin typeface="Cambria Math" panose="02040503050406030204" pitchFamily="18" charset="0"/>
                              </a:rPr>
                              <m:t>𝑢</m:t>
                            </m:r>
                          </m:e>
                        </m:d>
                        <m:r>
                          <a:rPr lang="en-US" altLang="zh-CN" i="1" dirty="0">
                            <a:latin typeface="Cambria Math" panose="02040503050406030204" pitchFamily="18" charset="0"/>
                          </a:rPr>
                          <m:t>∈</m:t>
                        </m:r>
                        <m:r>
                          <a:rPr lang="en-US" altLang="zh-CN" i="1" dirty="0">
                            <a:latin typeface="Cambria Math" panose="02040503050406030204" pitchFamily="18" charset="0"/>
                          </a:rPr>
                          <m:t>𝐸</m:t>
                        </m:r>
                      </m:sub>
                      <m:sup/>
                      <m:e>
                        <m:f>
                          <m:fPr>
                            <m:ctrlPr>
                              <a:rPr lang="en-US" altLang="zh-CN" i="1" dirty="0">
                                <a:latin typeface="Cambria Math" panose="02040503050406030204" pitchFamily="18" charset="0"/>
                              </a:rPr>
                            </m:ctrlPr>
                          </m:fPr>
                          <m:num>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𝑣</m:t>
                                </m:r>
                              </m:sub>
                            </m:sSub>
                          </m:num>
                          <m:den>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deg</m:t>
                                </m:r>
                              </m:fName>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𝑣</m:t>
                                    </m:r>
                                  </m:e>
                                </m:d>
                              </m:e>
                            </m:func>
                          </m:den>
                        </m:f>
                      </m:e>
                    </m:nary>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𝑢</m:t>
                    </m:r>
                    <m:r>
                      <a:rPr lang="zh-CN" altLang="en-US" i="1" dirty="0">
                        <a:latin typeface="Cambria Math" panose="02040503050406030204" pitchFamily="18" charset="0"/>
                      </a:rPr>
                      <m:t>为</m:t>
                    </m:r>
                    <m:r>
                      <m:rPr>
                        <m:nor/>
                      </m:rPr>
                      <a:rPr lang="zh-CN" altLang="en-US" dirty="0"/>
                      <m:t>起点</m:t>
                    </m:r>
                    <m:r>
                      <m:rPr>
                        <m:nor/>
                      </m:rPr>
                      <a:rPr lang="en-US" altLang="zh-CN" dirty="0"/>
                      <m:t>]</m:t>
                    </m:r>
                    <m:r>
                      <a:rPr lang="en-US" altLang="zh-CN" i="1" dirty="0">
                        <a:latin typeface="Cambria Math" panose="02040503050406030204" pitchFamily="18" charset="0"/>
                      </a:rPr>
                      <m:t> </m:t>
                    </m:r>
                  </m:oMath>
                </a14:m>
                <a:r>
                  <a:rPr lang="zh-CN" altLang="en-US" dirty="0"/>
                  <a:t>。高斯消元解，单次复杂度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a:t>
                </a:r>
                <a:endParaRPr lang="en-US" altLang="zh-CN" dirty="0"/>
              </a:p>
              <a:p>
                <a:r>
                  <a:rPr lang="zh-CN" altLang="en-US" dirty="0"/>
                  <a:t>注意到每次高斯消元的矩阵都长得一样，而只有等式右边的常数不一样。</a:t>
                </a:r>
                <a:endParaRPr lang="en-US" altLang="zh-CN" dirty="0"/>
              </a:p>
              <a:p>
                <a:r>
                  <a:rPr lang="zh-CN" altLang="en-US" dirty="0"/>
                  <a:t>高斯消元相当于是对于给定的矩阵</a:t>
                </a:r>
                <a14:m>
                  <m:oMath xmlns:m="http://schemas.openxmlformats.org/officeDocument/2006/math">
                    <m:r>
                      <a:rPr lang="en-US" altLang="zh-CN" b="0" i="1" smtClean="0">
                        <a:latin typeface="Cambria Math" panose="02040503050406030204" pitchFamily="18" charset="0"/>
                      </a:rPr>
                      <m:t>𝐴</m:t>
                    </m:r>
                  </m:oMath>
                </a14:m>
                <a:r>
                  <a:rPr lang="zh-CN" altLang="en-US" dirty="0"/>
                  <a:t>和向量</a:t>
                </a:r>
                <a14:m>
                  <m:oMath xmlns:m="http://schemas.openxmlformats.org/officeDocument/2006/math">
                    <m:r>
                      <a:rPr lang="en-US" altLang="zh-CN" b="0" i="1" smtClean="0">
                        <a:latin typeface="Cambria Math" panose="02040503050406030204" pitchFamily="18" charset="0"/>
                      </a:rPr>
                      <m:t>𝐵</m:t>
                    </m:r>
                  </m:oMath>
                </a14:m>
                <a:r>
                  <a:rPr lang="zh-CN" altLang="en-US" dirty="0"/>
                  <a:t>，求向量</a:t>
                </a:r>
                <a14:m>
                  <m:oMath xmlns:m="http://schemas.openxmlformats.org/officeDocument/2006/math">
                    <m:r>
                      <a:rPr lang="en-US" altLang="zh-CN" b="0" i="1" smtClean="0">
                        <a:latin typeface="Cambria Math" panose="02040503050406030204" pitchFamily="18" charset="0"/>
                      </a:rPr>
                      <m:t>𝑋</m:t>
                    </m:r>
                  </m:oMath>
                </a14:m>
                <a:r>
                  <a:rPr lang="zh-CN" altLang="en-US" dirty="0"/>
                  <a:t>使</a:t>
                </a:r>
                <a14:m>
                  <m:oMath xmlns:m="http://schemas.openxmlformats.org/officeDocument/2006/math">
                    <m:r>
                      <a:rPr lang="en-US" altLang="zh-CN" b="0" i="1" dirty="0" smtClean="0">
                        <a:latin typeface="Cambria Math" panose="02040503050406030204" pitchFamily="18" charset="0"/>
                      </a:rPr>
                      <m:t>𝐴𝑋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oMath>
                </a14:m>
                <a:r>
                  <a:rPr lang="zh-CN" altLang="en-US" dirty="0"/>
                  <a:t>。考虑用高斯消元直接求出</a:t>
                </a:r>
                <a14:m>
                  <m:oMath xmlns:m="http://schemas.openxmlformats.org/officeDocument/2006/math">
                    <m:r>
                      <a:rPr lang="en-US" altLang="zh-CN" b="0" i="1" smtClean="0">
                        <a:latin typeface="Cambria Math" panose="02040503050406030204" pitchFamily="18" charset="0"/>
                      </a:rPr>
                      <m:t>𝐴</m:t>
                    </m:r>
                  </m:oMath>
                </a14:m>
                <a:r>
                  <a:rPr lang="zh-CN" altLang="en-US" dirty="0"/>
                  <a:t>的逆矩阵</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oMath>
                </a14:m>
                <a:r>
                  <a:rPr lang="zh-CN" altLang="en-US" dirty="0"/>
                  <a:t>，我们就有</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𝐵</m:t>
                    </m:r>
                  </m:oMath>
                </a14:m>
                <a:r>
                  <a:rPr lang="zh-CN" altLang="en-US" dirty="0"/>
                  <a:t>，而矩阵乘向量的复杂度是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a:t>的，所以总复杂度就变成</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oMath>
                </a14:m>
                <a:r>
                  <a:rPr lang="zh-CN" altLang="en-US" dirty="0"/>
                  <a:t>的了。实际上也可以把求逆矩阵理解为记录下消元过程，最后再带入右侧的值。</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208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Expected Tree Degrees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有一棵</a:t>
                </a:r>
                <a:r>
                  <a:rPr lang="en-US" altLang="zh-CN" dirty="0"/>
                  <a:t>n</a:t>
                </a:r>
                <a:r>
                  <a:rPr lang="zh-CN" altLang="en-US" dirty="0"/>
                  <a:t>个点的树，由如下方式生成：</a:t>
                </a:r>
                <a:endParaRPr lang="en-US" altLang="zh-CN" dirty="0"/>
              </a:p>
              <a:p>
                <a:r>
                  <a:rPr lang="zh-CN" altLang="en-US" dirty="0"/>
                  <a:t>根为</a:t>
                </a:r>
                <a:r>
                  <a:rPr lang="en-US" altLang="zh-CN" dirty="0"/>
                  <a:t>1</a:t>
                </a:r>
                <a:r>
                  <a:rPr lang="zh-CN" altLang="en-US" dirty="0"/>
                  <a:t>，第</a:t>
                </a:r>
                <a:r>
                  <a:rPr lang="en-US" altLang="zh-CN" dirty="0" err="1"/>
                  <a:t>i</a:t>
                </a:r>
                <a14:m>
                  <m:oMath xmlns:m="http://schemas.openxmlformats.org/officeDocument/2006/math">
                    <m:r>
                      <a:rPr lang="zh-CN" altLang="en-US" i="1" dirty="0" err="1">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&gt;1</m:t>
                    </m:r>
                    <m:r>
                      <a:rPr lang="zh-CN" altLang="en-US" i="1" dirty="0" err="1">
                        <a:latin typeface="Cambria Math" panose="02040503050406030204" pitchFamily="18" charset="0"/>
                      </a:rPr>
                      <m:t>）</m:t>
                    </m:r>
                  </m:oMath>
                </a14:m>
                <a:r>
                  <a:rPr lang="zh-CN" altLang="en-US" dirty="0"/>
                  <a:t>个点的父亲为</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的均匀随机整数。</a:t>
                </a:r>
                <a:endParaRPr lang="en-US" altLang="zh-CN" dirty="0"/>
              </a:p>
              <a:p>
                <a:r>
                  <a:rPr lang="zh-CN" altLang="en-US" dirty="0"/>
                  <a:t>我们定义一棵树的权值为</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func>
                          </m:e>
                          <m:sup>
                            <m:r>
                              <a:rPr lang="en-US" altLang="zh-CN" b="0" i="1" smtClean="0">
                                <a:latin typeface="Cambria Math" panose="02040503050406030204" pitchFamily="18" charset="0"/>
                              </a:rPr>
                              <m:t>2</m:t>
                            </m:r>
                          </m:sup>
                        </m:sSup>
                      </m:e>
                    </m:nary>
                  </m:oMath>
                </a14:m>
                <a:r>
                  <a:rPr lang="zh-CN" altLang="en-US" dirty="0"/>
                  <a:t>（</a:t>
                </a:r>
                <a:r>
                  <a:rPr lang="en-US" altLang="zh-CN" dirty="0"/>
                  <a:t>deg</a:t>
                </a:r>
                <a:r>
                  <a:rPr lang="zh-CN" altLang="en-US" dirty="0"/>
                  <a:t>是度数），求这棵树权值的期望，保留六位小数。</a:t>
                </a:r>
                <a:endParaRPr lang="en-US" altLang="zh-CN" dirty="0"/>
              </a:p>
              <a:p>
                <a14:m>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54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CSAcademy</a:t>
            </a:r>
            <a:r>
              <a:rPr lang="en-US" altLang="zh-CN" dirty="0">
                <a:latin typeface="Calibri" panose="020F0502020204030204" pitchFamily="34" charset="0"/>
                <a:cs typeface="Calibri" panose="020F0502020204030204" pitchFamily="34" charset="0"/>
              </a:rPr>
              <a:t> Round #18</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799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Expected Tree Degrees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考虑设</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表示</a:t>
                </a:r>
                <a:r>
                  <a:rPr lang="en-US" altLang="zh-CN" dirty="0" err="1"/>
                  <a:t>i</a:t>
                </a:r>
                <a:r>
                  <a:rPr lang="zh-CN" altLang="en-US" dirty="0"/>
                  <a:t>个点的树，度数为</a:t>
                </a:r>
                <a:r>
                  <a:rPr lang="en-US" altLang="zh-CN" dirty="0"/>
                  <a:t>j</a:t>
                </a:r>
                <a:r>
                  <a:rPr lang="zh-CN" altLang="en-US" dirty="0"/>
                  <a:t>的点的期望个数，那么考虑</a:t>
                </a:r>
                <a:r>
                  <a:rPr lang="en-US" altLang="zh-CN" dirty="0" err="1"/>
                  <a:t>i</a:t>
                </a:r>
                <a:r>
                  <a:rPr lang="zh-CN" altLang="en-US" dirty="0"/>
                  <a:t>的父亲的度数，原来是</a:t>
                </a:r>
                <a:r>
                  <a:rPr lang="en-US" altLang="zh-CN" dirty="0"/>
                  <a:t>x</a:t>
                </a:r>
                <a:r>
                  <a:rPr lang="zh-CN" altLang="en-US" dirty="0"/>
                  <a:t>就会变成</a:t>
                </a:r>
                <a:r>
                  <a:rPr lang="en-US" altLang="zh-CN" dirty="0"/>
                  <a:t>x+1</a:t>
                </a:r>
                <a:r>
                  <a:rPr lang="zh-CN" altLang="en-US" dirty="0"/>
                  <a:t>，所以我们有：</a:t>
                </a:r>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d>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oMath>
                </a14:m>
                <a:r>
                  <a:rPr lang="zh-CN" altLang="en-US" dirty="0"/>
                  <a:t>（中间两项是要考虑选到度数为</a:t>
                </a:r>
                <a:r>
                  <a:rPr lang="en-US" altLang="zh-CN" dirty="0"/>
                  <a:t>j-1</a:t>
                </a:r>
                <a:r>
                  <a:rPr lang="zh-CN" altLang="en-US" dirty="0"/>
                  <a:t>和度数为</a:t>
                </a:r>
                <a:r>
                  <a:rPr lang="en-US" altLang="zh-CN" dirty="0"/>
                  <a:t>j</a:t>
                </a:r>
                <a:r>
                  <a:rPr lang="zh-CN" altLang="en-US" dirty="0"/>
                  <a:t>的点的贡献）。</a:t>
                </a:r>
                <a:endParaRPr lang="en-US" altLang="zh-CN" dirty="0"/>
              </a:p>
              <a:p>
                <a:r>
                  <a:rPr lang="zh-CN" altLang="en-US" dirty="0"/>
                  <a:t>这样</a:t>
                </a:r>
                <a:r>
                  <a:rPr lang="en-US" altLang="zh-CN" dirty="0" err="1"/>
                  <a:t>dp</a:t>
                </a:r>
                <a:r>
                  <a:rPr lang="zh-CN" altLang="en-US" dirty="0"/>
                  <a:t>显然太慢了。注意到这棵树是随机的，且输出只需要保留六位小数，可以猜测过大的</a:t>
                </a:r>
                <a14:m>
                  <m:oMath xmlns:m="http://schemas.openxmlformats.org/officeDocument/2006/math">
                    <m:r>
                      <a:rPr lang="en-US" altLang="zh-CN" b="0" i="1" smtClean="0">
                        <a:latin typeface="Cambria Math" panose="02040503050406030204" pitchFamily="18" charset="0"/>
                      </a:rPr>
                      <m:t>𝑗</m:t>
                    </m:r>
                  </m:oMath>
                </a14:m>
                <a:r>
                  <a:rPr lang="zh-CN" altLang="en-US" dirty="0"/>
                  <a:t>没有意义。事实上跑一下会发现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,50)</m:t>
                    </m:r>
                  </m:oMath>
                </a14:m>
                <a:r>
                  <a:rPr lang="zh-CN" altLang="en-US" dirty="0"/>
                  <a:t>大约是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−14</m:t>
                        </m:r>
                      </m:sup>
                    </m:sSup>
                  </m:oMath>
                </a14:m>
                <a:r>
                  <a:rPr lang="zh-CN" altLang="en-US" dirty="0"/>
                  <a:t>级别，所以我们只需要跑</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≤50</m:t>
                    </m:r>
                  </m:oMath>
                </a14:m>
                <a:r>
                  <a:rPr lang="zh-CN" altLang="en-US" dirty="0"/>
                  <a:t>的状态。</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m:rPr>
                            <m:sty m:val="p"/>
                          </m:rPr>
                          <a:rPr lang="en-US" altLang="zh-CN" b="0" i="1" smtClean="0">
                            <a:latin typeface="Cambria Math" panose="02040503050406030204" pitchFamily="18" charset="0"/>
                          </a:rPr>
                          <m:t>log</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𝜖</m:t>
                                </m:r>
                              </m:den>
                            </m:f>
                          </m:e>
                        </m:d>
                      </m:e>
                    </m:d>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2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Combining Slimes</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有一个初始为空的序列，每次有</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𝑝</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den>
                    </m:f>
                  </m:oMath>
                </a14:m>
                <a:r>
                  <a:rPr lang="zh-CN" altLang="en-US" dirty="0"/>
                  <a:t>的概率在末尾添加一个</a:t>
                </a:r>
                <a:r>
                  <a:rPr lang="en-US" altLang="zh-CN" dirty="0"/>
                  <a:t>1</a:t>
                </a:r>
                <a:r>
                  <a:rPr lang="zh-CN" altLang="en-US" dirty="0"/>
                  <a:t>，有</a:t>
                </a:r>
                <a14:m>
                  <m:oMath xmlns:m="http://schemas.openxmlformats.org/officeDocument/2006/math">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den>
                    </m:f>
                  </m:oMath>
                </a14:m>
                <a:r>
                  <a:rPr lang="zh-CN" altLang="en-US" dirty="0"/>
                  <a:t>的概率在末尾添加一个</a:t>
                </a:r>
                <a:r>
                  <a:rPr lang="en-US" altLang="zh-CN" dirty="0"/>
                  <a:t>2</a:t>
                </a:r>
                <a:r>
                  <a:rPr lang="zh-CN" altLang="en-US" dirty="0"/>
                  <a:t>。</a:t>
                </a:r>
                <a:endParaRPr lang="en-US" altLang="zh-CN" dirty="0"/>
              </a:p>
              <a:p>
                <a:r>
                  <a:rPr lang="zh-CN" altLang="en-US" dirty="0"/>
                  <a:t>如果序列末尾两个数为同一个数</a:t>
                </a:r>
                <a14:m>
                  <m:oMath xmlns:m="http://schemas.openxmlformats.org/officeDocument/2006/math">
                    <m:r>
                      <a:rPr lang="en-US" altLang="zh-CN" b="0" i="1" smtClean="0">
                        <a:latin typeface="Cambria Math" panose="02040503050406030204" pitchFamily="18" charset="0"/>
                      </a:rPr>
                      <m:t>𝑥</m:t>
                    </m:r>
                  </m:oMath>
                </a14:m>
                <a:r>
                  <a:rPr lang="zh-CN" altLang="en-US" dirty="0"/>
                  <a:t>，那么它们会合并为</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+1</m:t>
                    </m:r>
                  </m:oMath>
                </a14:m>
                <a:r>
                  <a:rPr lang="zh-CN" altLang="en-US" dirty="0"/>
                  <a:t>。</a:t>
                </a:r>
                <a:endParaRPr lang="en-US" altLang="zh-CN" dirty="0"/>
              </a:p>
              <a:p>
                <a:r>
                  <a:rPr lang="zh-CN" altLang="en-US" dirty="0"/>
                  <a:t>当序列有</a:t>
                </a:r>
                <a:r>
                  <a:rPr lang="en-US" altLang="zh-CN" dirty="0"/>
                  <a:t>n</a:t>
                </a:r>
                <a:r>
                  <a:rPr lang="zh-CN" altLang="en-US" dirty="0"/>
                  <a:t>个数且无法合并时结束。</a:t>
                </a:r>
                <a:endParaRPr lang="en-US" altLang="zh-CN" dirty="0"/>
              </a:p>
              <a:p>
                <a:r>
                  <a:rPr lang="zh-CN" altLang="en-US" dirty="0"/>
                  <a:t>求结束时序列中所有数的和的期望，保留六位小数输出。</a:t>
                </a:r>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r>
                      <a:rPr lang="en-US" altLang="zh-CN" b="0" i="1" smtClean="0">
                        <a:latin typeface="Cambria Math" panose="02040503050406030204" pitchFamily="18" charset="0"/>
                      </a:rPr>
                      <m:t>, 1≤</m:t>
                    </m:r>
                    <m:r>
                      <a:rPr lang="en-US" altLang="zh-CN" b="0" i="1" smtClean="0">
                        <a:latin typeface="Cambria Math" panose="02040503050406030204" pitchFamily="18" charset="0"/>
                      </a:rPr>
                      <m:t>𝑝</m:t>
                    </m:r>
                    <m:r>
                      <a:rPr lang="en-US" altLang="zh-CN" b="0" i="1" smtClean="0">
                        <a:latin typeface="Cambria Math" panose="02040503050406030204" pitchFamily="18" charset="0"/>
                      </a:rPr>
                      <m:t>&lt;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4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Wunder</a:t>
            </a:r>
            <a:r>
              <a:rPr lang="en-US" altLang="zh-CN" dirty="0">
                <a:latin typeface="Calibri" panose="020F0502020204030204" pitchFamily="34" charset="0"/>
                <a:cs typeface="Calibri" panose="020F0502020204030204" pitchFamily="34" charset="0"/>
              </a:rPr>
              <a:t> Fund Round 2016</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971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50C-BD15-4C68-9E66-EEF6539AC1D6}"/>
              </a:ext>
            </a:extLst>
          </p:cNvPr>
          <p:cNvSpPr>
            <a:spLocks noGrp="1"/>
          </p:cNvSpPr>
          <p:nvPr>
            <p:ph type="title"/>
          </p:nvPr>
        </p:nvSpPr>
        <p:spPr/>
        <p:txBody>
          <a:bodyPr/>
          <a:lstStyle/>
          <a:p>
            <a:r>
              <a:rPr lang="en-US" altLang="zh-CN" dirty="0"/>
              <a:t>Combining Slimes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E23328-D746-48B6-9020-9342698FEDDD}"/>
                  </a:ext>
                </a:extLst>
              </p:cNvPr>
              <p:cNvSpPr>
                <a:spLocks noGrp="1"/>
              </p:cNvSpPr>
              <p:nvPr>
                <p:ph idx="1"/>
              </p:nvPr>
            </p:nvSpPr>
            <p:spPr>
              <a:xfrm>
                <a:off x="1065214" y="1752600"/>
                <a:ext cx="10288586" cy="4229100"/>
              </a:xfrm>
            </p:spPr>
            <p:txBody>
              <a:bodyPr/>
              <a:lstStyle/>
              <a:p>
                <a:r>
                  <a:rPr lang="zh-CN" altLang="en-US" dirty="0"/>
                  <a:t>超过</a:t>
                </a:r>
                <a:r>
                  <a:rPr lang="en-US" altLang="zh-CN" dirty="0"/>
                  <a:t>50</a:t>
                </a:r>
                <a:r>
                  <a:rPr lang="zh-CN" altLang="en-US" dirty="0"/>
                  <a:t>的数出现的概率非常小，对答案的贡献可以忽略不计。</a:t>
                </a:r>
              </a:p>
              <a:p>
                <a14:m>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oMath>
                </a14:m>
                <a:r>
                  <a:rPr lang="zh-CN" altLang="en-US" dirty="0"/>
                  <a:t>表示序列长度限制为</a:t>
                </a:r>
                <a:r>
                  <a:rPr lang="en-US" altLang="zh-CN" dirty="0" err="1"/>
                  <a:t>i</a:t>
                </a:r>
                <a:r>
                  <a:rPr lang="zh-CN" altLang="en-US" dirty="0"/>
                  <a:t>，最左侧出现</a:t>
                </a:r>
                <a:r>
                  <a:rPr lang="en-US" altLang="zh-CN" dirty="0"/>
                  <a:t>j</a:t>
                </a:r>
                <a:r>
                  <a:rPr lang="zh-CN" altLang="en-US" dirty="0"/>
                  <a:t>的概率。</a:t>
                </a:r>
              </a:p>
              <a:p>
                <a14:m>
                  <m:oMath xmlns:m="http://schemas.openxmlformats.org/officeDocument/2006/math">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e>
                    </m:d>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e>
                    </m:d>
                  </m:oMath>
                </a14:m>
                <a:endParaRPr lang="en-US" altLang="zh-CN" b="0" dirty="0"/>
              </a:p>
              <a:p>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表示序列长度限制为</a:t>
                </a:r>
                <a:r>
                  <a:rPr lang="en-US" altLang="zh-CN" dirty="0" err="1"/>
                  <a:t>i</a:t>
                </a:r>
                <a:r>
                  <a:rPr lang="zh-CN" altLang="en-US" dirty="0"/>
                  <a:t>，第一次出现的数为</a:t>
                </a:r>
                <a:r>
                  <a:rPr lang="en-US" altLang="zh-CN" dirty="0"/>
                  <a:t>2</a:t>
                </a:r>
                <a:r>
                  <a:rPr lang="zh-CN" altLang="en-US" dirty="0"/>
                  <a:t>，最左侧出现</a:t>
                </a:r>
                <a:r>
                  <a:rPr lang="en-US" altLang="zh-CN" dirty="0"/>
                  <a:t>j</a:t>
                </a:r>
                <a:r>
                  <a:rPr lang="zh-CN" altLang="en-US" dirty="0"/>
                  <a:t>的概率。</a:t>
                </a:r>
                <a:endParaRPr lang="en-US" altLang="zh-CN" dirty="0"/>
              </a:p>
              <a:p>
                <a14:m>
                  <m:oMath xmlns:m="http://schemas.openxmlformats.org/officeDocument/2006/math">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oMath>
                </a14:m>
                <a:endParaRPr lang="en-US" altLang="zh-CN" b="0" dirty="0"/>
              </a:p>
              <a:p>
                <a:endParaRPr lang="en-US" altLang="zh-CN" dirty="0"/>
              </a:p>
            </p:txBody>
          </p:sp>
        </mc:Choice>
        <mc:Fallback xmlns="">
          <p:sp>
            <p:nvSpPr>
              <p:cNvPr id="3" name="内容占位符 2">
                <a:extLst>
                  <a:ext uri="{FF2B5EF4-FFF2-40B4-BE49-F238E27FC236}">
                    <a16:creationId xmlns:a16="http://schemas.microsoft.com/office/drawing/2014/main" id="{E1E23328-D746-48B6-9020-9342698FEDDD}"/>
                  </a:ext>
                </a:extLst>
              </p:cNvPr>
              <p:cNvSpPr>
                <a:spLocks noGrp="1" noRot="1" noChangeAspect="1" noMove="1" noResize="1" noEditPoints="1" noAdjustHandles="1" noChangeArrowheads="1" noChangeShapeType="1" noTextEdit="1"/>
              </p:cNvSpPr>
              <p:nvPr>
                <p:ph idx="1"/>
              </p:nvPr>
            </p:nvSpPr>
            <p:spPr>
              <a:xfrm>
                <a:off x="1065214" y="1752600"/>
                <a:ext cx="10288586" cy="4229100"/>
              </a:xfrm>
              <a:blipFill>
                <a:blip r:embed="rId2"/>
                <a:stretch>
                  <a:fillRect l="-829"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281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94980-8A21-4BD8-9B4C-2D22FE851DEB}"/>
              </a:ext>
            </a:extLst>
          </p:cNvPr>
          <p:cNvSpPr>
            <a:spLocks noGrp="1"/>
          </p:cNvSpPr>
          <p:nvPr>
            <p:ph type="title"/>
          </p:nvPr>
        </p:nvSpPr>
        <p:spPr/>
        <p:txBody>
          <a:bodyPr/>
          <a:lstStyle/>
          <a:p>
            <a:r>
              <a:rPr lang="zh-CN" altLang="en-US" dirty="0"/>
              <a:t>概率与期望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EA45C3-1AD0-4AC2-81C8-830EC748E0C2}"/>
                  </a:ext>
                </a:extLst>
              </p:cNvPr>
              <p:cNvSpPr>
                <a:spLocks noGrp="1"/>
              </p:cNvSpPr>
              <p:nvPr>
                <p:ph idx="1"/>
              </p:nvPr>
            </p:nvSpPr>
            <p:spPr>
              <a:xfrm>
                <a:off x="1065214" y="1752600"/>
                <a:ext cx="10058400" cy="4800600"/>
              </a:xfrm>
            </p:spPr>
            <p:txBody>
              <a:bodyPr>
                <a:normAutofit lnSpcReduction="10000"/>
              </a:bodyPr>
              <a:lstStyle/>
              <a:p>
                <a:r>
                  <a:rPr lang="zh-CN" altLang="en-US" dirty="0"/>
                  <a:t>概率：某件事情发生的可能性大小。记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r>
                  <a:rPr lang="zh-CN" altLang="en-US" dirty="0"/>
                  <a:t>为</a:t>
                </a:r>
                <a14:m>
                  <m:oMath xmlns:m="http://schemas.openxmlformats.org/officeDocument/2006/math">
                    <m:r>
                      <a:rPr lang="en-US" altLang="zh-CN" b="0" i="1" dirty="0" smtClean="0">
                        <a:latin typeface="Cambria Math" panose="02040503050406030204" pitchFamily="18" charset="0"/>
                      </a:rPr>
                      <m:t>𝑆</m:t>
                    </m:r>
                  </m:oMath>
                </a14:m>
                <a:r>
                  <a:rPr lang="zh-CN" altLang="en-US" dirty="0"/>
                  <a:t>事件发生的概率。例如有一个变量</a:t>
                </a:r>
                <a14:m>
                  <m:oMath xmlns:m="http://schemas.openxmlformats.org/officeDocument/2006/math">
                    <m:r>
                      <a:rPr lang="en-US" altLang="zh-CN" b="0" i="1" smtClean="0">
                        <a:latin typeface="Cambria Math" panose="02040503050406030204" pitchFamily="18" charset="0"/>
                      </a:rPr>
                      <m:t>𝑋</m:t>
                    </m:r>
                  </m:oMath>
                </a14:m>
                <a:r>
                  <a:rPr lang="zh-CN" altLang="en-US" dirty="0"/>
                  <a:t>，</a:t>
                </a:r>
                <a14:m>
                  <m:oMath xmlns:m="http://schemas.openxmlformats.org/officeDocument/2006/math">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就是变量</a:t>
                </a:r>
                <a14:m>
                  <m:oMath xmlns:m="http://schemas.openxmlformats.org/officeDocument/2006/math">
                    <m:r>
                      <a:rPr lang="en-US" altLang="zh-CN" b="0" i="1" smtClean="0">
                        <a:latin typeface="Cambria Math" panose="02040503050406030204" pitchFamily="18" charset="0"/>
                      </a:rPr>
                      <m:t>𝑋</m:t>
                    </m:r>
                  </m:oMath>
                </a14:m>
                <a:r>
                  <a:rPr lang="zh-CN" altLang="en-US" dirty="0"/>
                  <a:t>的值为</a:t>
                </a:r>
                <a14:m>
                  <m:oMath xmlns:m="http://schemas.openxmlformats.org/officeDocument/2006/math">
                    <m:r>
                      <a:rPr lang="en-US" altLang="zh-CN" b="0" i="1" smtClean="0">
                        <a:latin typeface="Cambria Math" panose="02040503050406030204" pitchFamily="18" charset="0"/>
                      </a:rPr>
                      <m:t>𝑥</m:t>
                    </m:r>
                  </m:oMath>
                </a14:m>
                <a:r>
                  <a:rPr lang="zh-CN" altLang="en-US" dirty="0"/>
                  <a:t>的概率。显然我们有</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=1</m:t>
                    </m:r>
                  </m:oMath>
                </a14:m>
                <a:r>
                  <a:rPr lang="zh-CN" altLang="en-US" dirty="0"/>
                  <a:t>。</a:t>
                </a:r>
                <a:endParaRPr lang="en-US" altLang="zh-CN" dirty="0"/>
              </a:p>
              <a:p>
                <a:r>
                  <a:rPr lang="zh-CN" altLang="en-US" dirty="0"/>
                  <a:t>期望：某个随机变量值大小的平均数。记</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i="1">
                        <a:latin typeface="Cambria Math" panose="02040503050406030204" pitchFamily="18" charset="0"/>
                      </a:rPr>
                      <m:t>)</m:t>
                    </m:r>
                  </m:oMath>
                </a14:m>
                <a:r>
                  <a:rPr lang="zh-CN" altLang="en-US" dirty="0"/>
                  <a:t>为变量</a:t>
                </a:r>
                <a14:m>
                  <m:oMath xmlns:m="http://schemas.openxmlformats.org/officeDocument/2006/math">
                    <m:r>
                      <a:rPr lang="en-US" altLang="zh-CN" i="1" dirty="0">
                        <a:latin typeface="Cambria Math" panose="02040503050406030204" pitchFamily="18" charset="0"/>
                      </a:rPr>
                      <m:t>𝑋</m:t>
                    </m:r>
                  </m:oMath>
                </a14:m>
                <a:r>
                  <a:rPr lang="zh-CN" altLang="en-US" dirty="0"/>
                  <a:t>的期望大小，我们就有</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𝑥</m:t>
                        </m:r>
                      </m:e>
                    </m:nary>
                  </m:oMath>
                </a14:m>
                <a:r>
                  <a:rPr lang="zh-CN" altLang="en-US" dirty="0"/>
                  <a:t>。</a:t>
                </a:r>
                <a:endParaRPr lang="en-US" altLang="zh-CN" dirty="0"/>
              </a:p>
              <a:p>
                <a:r>
                  <a:rPr lang="zh-CN" altLang="en-US" dirty="0"/>
                  <a:t>一个经典的式子是：对于非负实数变量</a:t>
                </a:r>
                <a14:m>
                  <m:oMath xmlns:m="http://schemas.openxmlformats.org/officeDocument/2006/math">
                    <m:r>
                      <a:rPr lang="en-US" altLang="zh-CN" i="1" dirty="0" smtClean="0">
                        <a:latin typeface="Cambria Math" panose="02040503050406030204" pitchFamily="18" charset="0"/>
                      </a:rPr>
                      <m:t>𝑋</m:t>
                    </m:r>
                  </m:oMath>
                </a14:m>
                <a:r>
                  <a:rPr lang="zh-CN" altLang="en-US" dirty="0"/>
                  <a:t>我们有</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r>
                  <a:rPr lang="zh-CN" altLang="en-US" dirty="0"/>
                  <a:t>。对于离散的情形即</a:t>
                </a:r>
                <a14:m>
                  <m:oMath xmlns:m="http://schemas.openxmlformats.org/officeDocument/2006/math">
                    <m:r>
                      <a:rPr lang="en-US" altLang="zh-CN" b="0" i="1" smtClean="0">
                        <a:latin typeface="Cambria Math" panose="02040503050406030204" pitchFamily="18" charset="0"/>
                      </a:rPr>
                      <m:t>𝑋</m:t>
                    </m:r>
                  </m:oMath>
                </a14:m>
                <a:r>
                  <a:rPr lang="zh-CN" altLang="en-US" dirty="0"/>
                  <a:t>是非负整数变量时，我们有</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a14:m>
                <a:r>
                  <a:rPr lang="zh-CN" altLang="en-US" dirty="0"/>
                  <a:t>。</a:t>
                </a:r>
                <a:endParaRPr lang="en-US" altLang="zh-CN" dirty="0"/>
              </a:p>
              <a:p>
                <a:r>
                  <a:rPr lang="zh-CN" altLang="en-US" dirty="0"/>
                  <a:t>当然它也可以推广到可以为负实数的情况：</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𝑑𝑥</m:t>
                        </m:r>
                      </m:e>
                    </m:nary>
                    <m:r>
                      <a:rPr lang="en-US" altLang="zh-CN" i="1" smtClean="0">
                        <a:latin typeface="Cambria Math" panose="02040503050406030204" pitchFamily="18" charset="0"/>
                      </a:rPr>
                      <m:t>−</m:t>
                    </m:r>
                    <m:nary>
                      <m:naryPr>
                        <m:ctrlPr>
                          <a:rPr lang="en-US" altLang="zh-CN" i="1">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0</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𝑑𝑥</m:t>
                        </m:r>
                      </m:e>
                    </m:nary>
                  </m:oMath>
                </a14:m>
                <a:r>
                  <a:rPr lang="zh-CN" altLang="en-US" dirty="0"/>
                  <a:t>。</a:t>
                </a:r>
                <a:endParaRPr lang="en-US" altLang="zh-CN" dirty="0"/>
              </a:p>
              <a:p>
                <a:r>
                  <a:rPr lang="zh-CN" altLang="en-US" dirty="0"/>
                  <a:t>概率的线性性：</a:t>
                </a:r>
                <a14:m>
                  <m:oMath xmlns:m="http://schemas.openxmlformats.org/officeDocument/2006/math">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𝐴</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oMath>
                </a14:m>
                <a:r>
                  <a:rPr lang="zh-CN" altLang="en-US" dirty="0"/>
                  <a:t>，即和的期望等于期望的和。</a:t>
                </a:r>
                <a:endParaRPr lang="en-US" altLang="zh-CN" dirty="0"/>
              </a:p>
            </p:txBody>
          </p:sp>
        </mc:Choice>
        <mc:Fallback xmlns="">
          <p:sp>
            <p:nvSpPr>
              <p:cNvPr id="3" name="内容占位符 2">
                <a:extLst>
                  <a:ext uri="{FF2B5EF4-FFF2-40B4-BE49-F238E27FC236}">
                    <a16:creationId xmlns:a16="http://schemas.microsoft.com/office/drawing/2014/main" id="{E0EA45C3-1AD0-4AC2-81C8-830EC748E0C2}"/>
                  </a:ext>
                </a:extLst>
              </p:cNvPr>
              <p:cNvSpPr>
                <a:spLocks noGrp="1" noRot="1" noChangeAspect="1" noMove="1" noResize="1" noEditPoints="1" noAdjustHandles="1" noChangeArrowheads="1" noChangeShapeType="1" noTextEdit="1"/>
              </p:cNvSpPr>
              <p:nvPr>
                <p:ph idx="1"/>
              </p:nvPr>
            </p:nvSpPr>
            <p:spPr>
              <a:xfrm>
                <a:off x="1065214" y="1752600"/>
                <a:ext cx="10058400" cy="4800600"/>
              </a:xfrm>
              <a:blipFill>
                <a:blip r:embed="rId2"/>
                <a:stretch>
                  <a:fillRect l="-1273" t="-1779"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85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4E50C-BD15-4C68-9E66-EEF6539AC1D6}"/>
              </a:ext>
            </a:extLst>
          </p:cNvPr>
          <p:cNvSpPr>
            <a:spLocks noGrp="1"/>
          </p:cNvSpPr>
          <p:nvPr>
            <p:ph type="title"/>
          </p:nvPr>
        </p:nvSpPr>
        <p:spPr/>
        <p:txBody>
          <a:bodyPr/>
          <a:lstStyle/>
          <a:p>
            <a:r>
              <a:rPr lang="en-US" altLang="zh-CN" dirty="0"/>
              <a:t>Combining Slimes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1E23328-D746-48B6-9020-9342698FEDDD}"/>
                  </a:ext>
                </a:extLst>
              </p:cNvPr>
              <p:cNvSpPr>
                <a:spLocks noGrp="1"/>
              </p:cNvSpPr>
              <p:nvPr>
                <p:ph idx="1"/>
              </p:nvPr>
            </p:nvSpPr>
            <p:spPr>
              <a:xfrm>
                <a:off x="1065214" y="1752600"/>
                <a:ext cx="10288586" cy="4229100"/>
              </a:xfrm>
            </p:spPr>
            <p:txBody>
              <a:bodyPr>
                <a:normAutofit fontScale="92500" lnSpcReduction="10000"/>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表示序列长度限制为</a:t>
                </a:r>
                <a:r>
                  <a:rPr lang="en-US" altLang="zh-CN" dirty="0" err="1"/>
                  <a:t>i</a:t>
                </a:r>
                <a:r>
                  <a:rPr lang="zh-CN" altLang="en-US" dirty="0"/>
                  <a:t>，一开始最左侧为</a:t>
                </a:r>
                <a:r>
                  <a:rPr lang="en-US" altLang="zh-CN" dirty="0"/>
                  <a:t>j</a:t>
                </a:r>
                <a:r>
                  <a:rPr lang="zh-CN" altLang="en-US" dirty="0"/>
                  <a:t>，结束后最左侧的</a:t>
                </a:r>
                <a:r>
                  <a:rPr lang="en-US" altLang="zh-CN" dirty="0"/>
                  <a:t>j</a:t>
                </a:r>
                <a:r>
                  <a:rPr lang="zh-CN" altLang="en-US" dirty="0"/>
                  <a:t>保持不动的和的期望。</a:t>
                </a:r>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50</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−2,</m:t>
                                    </m:r>
                                    <m:r>
                                      <a:rPr lang="en-US" altLang="zh-CN" b="0" i="1" smtClean="0">
                                        <a:latin typeface="Cambria Math" panose="02040503050406030204" pitchFamily="18" charset="0"/>
                                      </a:rPr>
                                      <m:t>𝑘</m:t>
                                    </m:r>
                                  </m:e>
                                </m:d>
                              </m:e>
                            </m:d>
                          </m:e>
                        </m:nary>
                      </m:num>
                      <m:den>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50</m:t>
                            </m:r>
                          </m:sup>
                          <m:e>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−2,</m:t>
                                    </m:r>
                                    <m:r>
                                      <a:rPr lang="en-US" altLang="zh-CN" b="0" i="1" smtClean="0">
                                        <a:latin typeface="Cambria Math" panose="02040503050406030204" pitchFamily="18" charset="0"/>
                                      </a:rPr>
                                      <m:t>𝑘</m:t>
                                    </m:r>
                                  </m:e>
                                </m:d>
                              </m:e>
                            </m:d>
                          </m:e>
                        </m:nary>
                      </m:den>
                    </m:f>
                  </m:oMath>
                </a14:m>
                <a:r>
                  <a:rPr lang="zh-CN" altLang="en-US" dirty="0"/>
                  <a:t>，最左侧为</a:t>
                </a:r>
                <a:r>
                  <a:rPr lang="en-US" altLang="zh-CN" dirty="0"/>
                  <a:t>1</a:t>
                </a:r>
                <a:r>
                  <a:rPr lang="zh-CN" altLang="en-US" dirty="0"/>
                  <a:t>时只需第一次出</a:t>
                </a:r>
                <a:r>
                  <a:rPr lang="en-US" altLang="zh-CN" dirty="0"/>
                  <a:t>2</a:t>
                </a:r>
              </a:p>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m:rPr>
                            <m:sty m:val="p"/>
                          </m:rPr>
                          <a:rPr lang="en-US" altLang="zh-CN" i="1" smtClean="0">
                            <a:latin typeface="Cambria Math" panose="02040503050406030204" pitchFamily="18" charset="0"/>
                          </a:rPr>
                          <m:t>j</m:t>
                        </m:r>
                      </m:e>
                    </m:d>
                    <m:r>
                      <a:rPr lang="en-US" altLang="zh-CN" i="1">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𝑘</m:t>
                                </m:r>
                              </m:e>
                            </m:d>
                            <m:r>
                              <a:rPr lang="en-US" altLang="zh-CN" b="0" i="1" smtClean="0">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𝑘</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−2,</m:t>
                                    </m:r>
                                    <m:r>
                                      <a:rPr lang="en-US" altLang="zh-CN" i="1">
                                        <a:latin typeface="Cambria Math" panose="02040503050406030204" pitchFamily="18" charset="0"/>
                                      </a:rPr>
                                      <m:t>𝑘</m:t>
                                    </m:r>
                                  </m:e>
                                </m:d>
                              </m:e>
                            </m:d>
                          </m:e>
                        </m:nary>
                      </m:num>
                      <m:den>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𝑘</m:t>
                                </m:r>
                              </m:e>
                            </m:d>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−2,</m:t>
                                    </m:r>
                                    <m:r>
                                      <a:rPr lang="en-US" altLang="zh-CN" i="1">
                                        <a:latin typeface="Cambria Math" panose="02040503050406030204" pitchFamily="18" charset="0"/>
                                      </a:rPr>
                                      <m:t>𝑘</m:t>
                                    </m:r>
                                  </m:e>
                                </m:d>
                              </m:e>
                            </m:d>
                          </m:e>
                        </m:nary>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&gt;1</m:t>
                        </m:r>
                      </m:e>
                    </m:d>
                  </m:oMath>
                </a14:m>
                <a:r>
                  <a:rPr lang="zh-CN" altLang="en-US" b="0" dirty="0"/>
                  <a:t>，最左侧为</a:t>
                </a:r>
                <a:r>
                  <a:rPr lang="en-US" altLang="zh-CN" dirty="0"/>
                  <a:t>j</a:t>
                </a:r>
                <a:r>
                  <a:rPr lang="zh-CN" altLang="en-US" dirty="0"/>
                  <a:t>时右边的数必须</a:t>
                </a:r>
                <a:r>
                  <a:rPr lang="en-US" altLang="zh-CN" dirty="0"/>
                  <a:t>&lt;j</a:t>
                </a:r>
                <a:r>
                  <a:rPr lang="zh-CN" altLang="en-US" dirty="0"/>
                  <a:t>，否则合出的过程就会与</a:t>
                </a:r>
                <a:r>
                  <a:rPr lang="en-US" altLang="zh-CN" dirty="0"/>
                  <a:t>j</a:t>
                </a:r>
                <a:r>
                  <a:rPr lang="zh-CN" altLang="en-US" dirty="0"/>
                  <a:t>合并。</a:t>
                </a:r>
                <a:endParaRPr lang="en-US" altLang="zh-CN" b="0" dirty="0"/>
              </a:p>
              <a:p>
                <a:r>
                  <a:rPr lang="zh-CN" altLang="en-US" dirty="0"/>
                  <a:t>答案就是</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50</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e>
                    </m:nary>
                  </m:oMath>
                </a14:m>
                <a:r>
                  <a:rPr lang="zh-CN" altLang="en-US" dirty="0"/>
                  <a:t>。</a:t>
                </a:r>
                <a:endParaRPr lang="en-US" altLang="zh-CN" dirty="0"/>
              </a:p>
              <a:p>
                <a:r>
                  <a:rPr lang="zh-CN" altLang="en-US" dirty="0"/>
                  <a:t>直接递推到</a:t>
                </a:r>
                <a:r>
                  <a:rPr lang="en-US" altLang="zh-CN" dirty="0"/>
                  <a:t>n</a:t>
                </a:r>
                <a:r>
                  <a:rPr lang="zh-CN" altLang="en-US" dirty="0"/>
                  <a:t>太慢了，但我们可以发现</a:t>
                </a:r>
                <a14:m>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50,</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&gt;50)</m:t>
                    </m:r>
                  </m:oMath>
                </a14:m>
                <a:r>
                  <a:rPr lang="zh-CN" altLang="en-US" dirty="0"/>
                  <a:t>，所以我们可以把</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&gt;50</m:t>
                    </m:r>
                  </m:oMath>
                </a14:m>
                <a:r>
                  <a:rPr lang="zh-CN" altLang="en-US" dirty="0"/>
                  <a:t>的</a:t>
                </a:r>
                <a14:m>
                  <m:oMath xmlns:m="http://schemas.openxmlformats.org/officeDocument/2006/math">
                    <m:r>
                      <a:rPr lang="en-US" altLang="zh-CN" b="0" i="1" dirty="0" smtClean="0">
                        <a:latin typeface="Cambria Math" panose="02040503050406030204" pitchFamily="18" charset="0"/>
                      </a:rPr>
                      <m:t>𝑎</m:t>
                    </m:r>
                  </m:oMath>
                </a14:m>
                <a:r>
                  <a:rPr lang="zh-CN" altLang="en-US" dirty="0"/>
                  <a:t>和</a:t>
                </a:r>
                <a14:m>
                  <m:oMath xmlns:m="http://schemas.openxmlformats.org/officeDocument/2006/math">
                    <m:r>
                      <a:rPr lang="en-US" altLang="zh-CN" b="0" i="1" dirty="0" smtClean="0">
                        <a:latin typeface="Cambria Math" panose="02040503050406030204" pitchFamily="18" charset="0"/>
                      </a:rPr>
                      <m:t>𝑏</m:t>
                    </m:r>
                  </m:oMath>
                </a14:m>
                <a:r>
                  <a:rPr lang="zh-CN" altLang="en-US" dirty="0"/>
                  <a:t>直接用</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(50)</m:t>
                    </m:r>
                  </m:oMath>
                </a14:m>
                <a:r>
                  <a:rPr lang="zh-CN" altLang="en-US" dirty="0"/>
                  <a:t>和</a:t>
                </a:r>
                <a14:m>
                  <m:oMath xmlns:m="http://schemas.openxmlformats.org/officeDocument/2006/math">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(50)</m:t>
                    </m:r>
                  </m:oMath>
                </a14:m>
                <a:r>
                  <a:rPr lang="zh-CN" altLang="en-US" dirty="0"/>
                  <a:t>近似，然后用矩阵快速幂优化。</a:t>
                </a:r>
              </a:p>
            </p:txBody>
          </p:sp>
        </mc:Choice>
        <mc:Fallback>
          <p:sp>
            <p:nvSpPr>
              <p:cNvPr id="3" name="内容占位符 2">
                <a:extLst>
                  <a:ext uri="{FF2B5EF4-FFF2-40B4-BE49-F238E27FC236}">
                    <a16:creationId xmlns:a16="http://schemas.microsoft.com/office/drawing/2014/main" id="{E1E23328-D746-48B6-9020-9342698FEDDD}"/>
                  </a:ext>
                </a:extLst>
              </p:cNvPr>
              <p:cNvSpPr>
                <a:spLocks noGrp="1" noRot="1" noChangeAspect="1" noMove="1" noResize="1" noEditPoints="1" noAdjustHandles="1" noChangeArrowheads="1" noChangeShapeType="1" noTextEdit="1"/>
              </p:cNvSpPr>
              <p:nvPr>
                <p:ph idx="1"/>
              </p:nvPr>
            </p:nvSpPr>
            <p:spPr>
              <a:xfrm>
                <a:off x="1065214" y="1752600"/>
                <a:ext cx="10288586" cy="4229100"/>
              </a:xfrm>
              <a:blipFill>
                <a:blip r:embed="rId2"/>
                <a:stretch>
                  <a:fillRect l="-711" t="-1732" r="-3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17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期望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a:t>
                </a:r>
                <a:r>
                  <a:rPr lang="en-US" altLang="zh-CN" dirty="0"/>
                  <a:t>n</a:t>
                </a:r>
                <a:r>
                  <a:rPr lang="zh-CN" altLang="en-US" dirty="0"/>
                  <a:t>个实数变量，第</a:t>
                </a:r>
                <a:r>
                  <a:rPr lang="en-US" altLang="zh-CN" dirty="0" err="1"/>
                  <a:t>i</a:t>
                </a:r>
                <a:r>
                  <a:rPr lang="zh-CN" altLang="en-US" dirty="0"/>
                  <a:t>个变量在</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独立均匀随机，求和的</a:t>
                </a:r>
                <a:r>
                  <a:rPr lang="en-US" altLang="zh-CN" dirty="0"/>
                  <a:t>k</a:t>
                </a:r>
                <a:r>
                  <a:rPr lang="zh-CN" altLang="en-US" dirty="0"/>
                  <a:t>次方的期望 </a:t>
                </a:r>
                <a:r>
                  <a:rPr lang="en-US" altLang="zh-CN" dirty="0"/>
                  <a:t>mod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r>
                      <a:rPr lang="en-US" altLang="zh-CN" b="0" i="1" smtClean="0">
                        <a:latin typeface="Cambria Math" panose="02040503050406030204" pitchFamily="18" charset="0"/>
                      </a:rPr>
                      <m:t>+7</m:t>
                    </m:r>
                  </m:oMath>
                </a14:m>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≤12</m:t>
                    </m:r>
                  </m:oMath>
                </a14:m>
                <a:r>
                  <a:rPr lang="zh-CN" altLang="en-US" dirty="0"/>
                  <a:t>，</a:t>
                </a:r>
                <a14:m>
                  <m:oMath xmlns:m="http://schemas.openxmlformats.org/officeDocument/2006/math">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9</m:t>
                        </m:r>
                      </m:sup>
                    </m:sSup>
                  </m:oMath>
                </a14:m>
                <a:r>
                  <a:rPr lang="zh-CN" altLang="en-US" dirty="0"/>
                  <a:t>，</a:t>
                </a:r>
                <a14:m>
                  <m:oMath xmlns:m="http://schemas.openxmlformats.org/officeDocument/2006/math">
                    <m:r>
                      <a:rPr lang="en-US" altLang="zh-CN" b="0" i="1" dirty="0" smtClean="0">
                        <a:latin typeface="Cambria Math" panose="02040503050406030204" pitchFamily="18" charset="0"/>
                      </a:rPr>
                      <m:t>0≤</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7</m:t>
                        </m:r>
                      </m:sup>
                    </m:sSup>
                  </m:oMath>
                </a14:m>
                <a:r>
                  <a:rPr lang="zh-CN" altLang="en-US" dirty="0"/>
                  <a:t>。</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ysy</a:t>
            </a:r>
            <a:r>
              <a:rPr lang="zh-CN" altLang="en-US" dirty="0">
                <a:latin typeface="Calibri" panose="020F0502020204030204" pitchFamily="34" charset="0"/>
                <a:cs typeface="Calibri" panose="020F0502020204030204" pitchFamily="34" charset="0"/>
              </a:rPr>
              <a:t>题改编</a:t>
            </a:r>
          </a:p>
        </p:txBody>
      </p:sp>
    </p:spTree>
    <p:extLst>
      <p:ext uri="{BB962C8B-B14F-4D97-AF65-F5344CB8AC3E}">
        <p14:creationId xmlns:p14="http://schemas.microsoft.com/office/powerpoint/2010/main" val="11860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期望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表示前</a:t>
                </a:r>
                <a:r>
                  <a:rPr lang="en-US" altLang="zh-CN" dirty="0" err="1"/>
                  <a:t>i</a:t>
                </a:r>
                <a:r>
                  <a:rPr lang="zh-CN" altLang="en-US" dirty="0"/>
                  <a:t>个变量和</a:t>
                </a:r>
                <a:r>
                  <a:rPr lang="en-US" altLang="zh-CN" dirty="0"/>
                  <a:t>&gt;=j</a:t>
                </a:r>
                <a:r>
                  <a:rPr lang="zh-CN" altLang="en-US" dirty="0"/>
                  <a:t>的概率，那么我们有</a:t>
                </a:r>
                <a:br>
                  <a:rPr lang="en-US" altLang="zh-CN" dirty="0"/>
                </a:b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den>
                    </m:f>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23"/>
                              </m:rPr>
                              <a:rPr lang="en-US" altLang="zh-CN" b="0" i="1" smtClean="0">
                                <a:latin typeface="Cambria Math" panose="02040503050406030204" pitchFamily="18" charset="0"/>
                              </a:rPr>
                              <m:t>𝑟</m:t>
                            </m:r>
                          </m:e>
                          <m:sub>
                            <m:r>
                              <m:rPr>
                                <m:brk m:alnAt="23"/>
                              </m:rPr>
                              <a:rPr lang="en-US" altLang="zh-CN" b="0" i="1" smtClean="0">
                                <a:latin typeface="Cambria Math" panose="02040503050406030204" pitchFamily="18" charset="0"/>
                              </a:rPr>
                              <m:t>𝑖</m:t>
                            </m:r>
                          </m:sub>
                        </m:sSub>
                      </m:sub>
                      <m:sup>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e>
                    </m:nary>
                  </m:oMath>
                </a14:m>
                <a:endParaRPr lang="en-US" altLang="zh-CN" dirty="0"/>
              </a:p>
              <a:p>
                <a:r>
                  <a:rPr lang="zh-CN" altLang="en-US" dirty="0"/>
                  <a:t>考虑维护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，容易发现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是一个分段多项式函数，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的断点就是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的断点加上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oMath>
                </a14:m>
                <a:r>
                  <a:rPr lang="zh-CN" altLang="en-US" dirty="0"/>
                  <a:t>或</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oMath>
                </a14:m>
                <a:r>
                  <a:rPr lang="zh-CN" altLang="en-US" dirty="0"/>
                  <a:t>，那么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的段数就是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e>
                    </m:d>
                  </m:oMath>
                </a14:m>
                <a:r>
                  <a:rPr lang="zh-CN" altLang="en-US" dirty="0"/>
                  <a:t>级别的，可以暴力地维护这个积分。</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3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期望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我们欲求的是</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a14:m>
                <a:r>
                  <a:rPr lang="zh-CN" altLang="en-US" dirty="0"/>
                  <a:t>。如果求的是</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，我们只需要算</a:t>
                </a:r>
                <a14:m>
                  <m:oMath xmlns:m="http://schemas.openxmlformats.org/officeDocument/2006/math">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𝑛</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𝑑𝑗</m:t>
                        </m:r>
                      </m:e>
                    </m:nary>
                  </m:oMath>
                </a14:m>
                <a:r>
                  <a:rPr lang="zh-CN" altLang="en-US" dirty="0"/>
                  <a:t>。</a:t>
                </a:r>
                <a:endParaRPr lang="en-US" altLang="zh-CN" dirty="0"/>
              </a:p>
              <a:p>
                <a:r>
                  <a:rPr lang="zh-CN" altLang="en-US" dirty="0"/>
                  <a:t>我们对期望的计算式进行推广，容易得到：</a:t>
                </a:r>
                <a:endParaRPr lang="en-US" altLang="zh-CN" dirty="0"/>
              </a:p>
              <a:p>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d>
                    <m:r>
                      <a:rPr lang="en-US" altLang="zh-CN" i="1">
                        <a:latin typeface="Cambria Math" panose="02040503050406030204" pitchFamily="18" charset="0"/>
                      </a:rPr>
                      <m:t>=</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m:t>
                        </m:r>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𝑑𝑥</m:t>
                        </m:r>
                      </m:e>
                    </m:nary>
                  </m:oMath>
                </a14:m>
                <a:endParaRPr lang="en-US" altLang="zh-CN" dirty="0"/>
              </a:p>
              <a:p>
                <a:r>
                  <a:rPr lang="zh-CN" altLang="en-US" dirty="0"/>
                  <a:t>所以我们只需求</a:t>
                </a:r>
                <a14:m>
                  <m:oMath xmlns:m="http://schemas.openxmlformats.org/officeDocument/2006/math">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m:t>
                        </m:r>
                      </m:sup>
                      <m:e>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𝑗</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𝑛</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𝑑𝑗</m:t>
                        </m:r>
                      </m:e>
                    </m:nary>
                  </m:oMath>
                </a14:m>
                <a:r>
                  <a:rPr lang="zh-CN" altLang="en-US" dirty="0"/>
                  <a:t>，直接暴力计算即可。</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123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随机数生成器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有一个长度为</a:t>
                </a:r>
                <a:r>
                  <a:rPr lang="en-US" altLang="zh-CN" dirty="0"/>
                  <a:t>n</a:t>
                </a:r>
                <a:r>
                  <a:rPr lang="zh-CN" altLang="en-US" dirty="0"/>
                  <a:t>的整数列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dirty="0">
                        <a:latin typeface="Cambria Math" panose="02040503050406030204" pitchFamily="18" charset="0"/>
                      </a:rPr>
                      <m:t>，每个元素</m:t>
                    </m:r>
                  </m:oMath>
                </a14:m>
                <a:r>
                  <a:rPr lang="zh-CN" altLang="en-US" dirty="0"/>
                  <a:t>在</a:t>
                </a:r>
                <a14:m>
                  <m:oMath xmlns:m="http://schemas.openxmlformats.org/officeDocument/2006/math">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中的整数中均匀随机生成。</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个询问，第</a:t>
                </a:r>
                <a14:m>
                  <m:oMath xmlns:m="http://schemas.openxmlformats.org/officeDocument/2006/math">
                    <m:r>
                      <a:rPr lang="en-US" altLang="zh-CN" b="0" i="1" smtClean="0">
                        <a:latin typeface="Cambria Math" panose="02040503050406030204" pitchFamily="18" charset="0"/>
                      </a:rPr>
                      <m:t>𝑖</m:t>
                    </m:r>
                  </m:oMath>
                </a14:m>
                <a:r>
                  <a:rPr lang="zh-CN" altLang="en-US" dirty="0"/>
                  <a:t>个询问的结果是下标在</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的元素的最小值。</a:t>
                </a:r>
                <a:endParaRPr lang="en-US" altLang="zh-CN" dirty="0"/>
              </a:p>
              <a:p>
                <a:r>
                  <a:rPr lang="zh-CN" altLang="en-US" dirty="0"/>
                  <a:t>求这</a:t>
                </a:r>
                <a14:m>
                  <m:oMath xmlns:m="http://schemas.openxmlformats.org/officeDocument/2006/math">
                    <m:r>
                      <a:rPr lang="en-US" altLang="zh-CN" b="0" i="1" smtClean="0">
                        <a:latin typeface="Cambria Math" panose="02040503050406030204" pitchFamily="18" charset="0"/>
                      </a:rPr>
                      <m:t>𝑞</m:t>
                    </m:r>
                  </m:oMath>
                </a14:m>
                <a:r>
                  <a:rPr lang="zh-CN" altLang="en-US" dirty="0"/>
                  <a:t>个询问结果的最大值的期望，</a:t>
                </a:r>
                <a:r>
                  <a:rPr lang="en-US" altLang="zh-CN" dirty="0"/>
                  <a:t>mod 666623333</a:t>
                </a:r>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≤2000</m:t>
                    </m:r>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7</m:t>
                        </m:r>
                      </m:sup>
                    </m:sSup>
                  </m:oMath>
                </a14:m>
                <a:r>
                  <a:rPr lang="zh-CN" altLang="en-US" dirty="0"/>
                  <a:t>。</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01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luogu3600</a:t>
            </a:r>
            <a:r>
              <a:rPr lang="zh-CN" altLang="en-US" dirty="0">
                <a:latin typeface="Calibri" panose="020F0502020204030204" pitchFamily="34" charset="0"/>
                <a:cs typeface="Calibri" panose="020F0502020204030204" pitchFamily="34" charset="0"/>
              </a:rPr>
              <a:t>，有加强</a:t>
            </a:r>
          </a:p>
        </p:txBody>
      </p:sp>
    </p:spTree>
    <p:extLst>
      <p:ext uri="{BB962C8B-B14F-4D97-AF65-F5344CB8AC3E}">
        <p14:creationId xmlns:p14="http://schemas.microsoft.com/office/powerpoint/2010/main" val="36263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随机数生成器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先假装</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≤2000</m:t>
                    </m:r>
                    <m:r>
                      <a:rPr lang="zh-CN" altLang="en-US" i="1">
                        <a:latin typeface="Cambria Math" panose="02040503050406030204" pitchFamily="18" charset="0"/>
                      </a:rPr>
                      <m:t>。</m:t>
                    </m:r>
                  </m:oMath>
                </a14:m>
                <a:endParaRPr lang="en-US" altLang="zh-CN" dirty="0"/>
              </a:p>
              <a:p>
                <a:r>
                  <a:rPr lang="zh-CN" altLang="en-US" dirty="0"/>
                  <a:t>继续用期望公式，</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𝑎𝑛𝑠</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𝑎𝑛𝑠</m:t>
                        </m:r>
                        <m:r>
                          <a:rPr lang="en-US" altLang="zh-CN" b="0" i="1" smtClean="0">
                            <a:latin typeface="Cambria Math" panose="02040503050406030204" pitchFamily="18" charset="0"/>
                          </a:rPr>
                          <m:t>&gt;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e>
                    </m:nary>
                  </m:oMath>
                </a14:m>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𝑎𝑛𝑠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就是每个询问结果都</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a:t>
                </a:r>
                <a:endParaRPr lang="en-US" altLang="zh-CN" dirty="0"/>
              </a:p>
              <a:p>
                <a:r>
                  <a:rPr lang="zh-CN" altLang="en-US" dirty="0"/>
                  <a:t>考虑对前缀进行</a:t>
                </a:r>
                <a:r>
                  <a:rPr lang="en-US" altLang="zh-CN" dirty="0" err="1"/>
                  <a:t>dp</a:t>
                </a:r>
                <a:r>
                  <a:rPr lang="zh-CN" altLang="en-US" dirty="0"/>
                  <a:t>，但是区间关系较为复杂不容易</a:t>
                </a:r>
                <a:r>
                  <a:rPr lang="en-US" altLang="zh-CN" dirty="0" err="1"/>
                  <a:t>dp</a:t>
                </a:r>
                <a:r>
                  <a:rPr lang="zh-CN" altLang="en-US" dirty="0"/>
                  <a:t>。</a:t>
                </a:r>
                <a:endParaRPr lang="en-US" altLang="zh-CN" dirty="0"/>
              </a:p>
              <a:p>
                <a:r>
                  <a:rPr lang="zh-CN" altLang="en-US" dirty="0"/>
                  <a:t>注意到如果一个区间包含了另一个区间，那么这个区间就无法贡献答案，因为它的结果不大于它包含的那个区间的结果。所以我们可以先去掉互相包含的区间，现在我们就可以假设没有区间两两包含。</a:t>
                </a:r>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3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599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随机数生成器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1065213" y="1752600"/>
                <a:ext cx="10472851" cy="4229100"/>
              </a:xfrm>
            </p:spPr>
            <p:txBody>
              <a:bodyPr>
                <a:normAutofit/>
              </a:bodyPr>
              <a:lstStyle/>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为右端点不超过</a:t>
                </a:r>
                <a:r>
                  <a:rPr lang="en-US" altLang="zh-CN" dirty="0" err="1"/>
                  <a:t>i</a:t>
                </a:r>
                <a:r>
                  <a:rPr lang="zh-CN" altLang="en-US" dirty="0"/>
                  <a:t>的区间询问结果都</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的概率。</a:t>
                </a:r>
                <a:endParaRPr lang="en-US" altLang="zh-CN" dirty="0"/>
              </a:p>
              <a:p>
                <a:r>
                  <a:rPr lang="zh-CN" altLang="en-US" dirty="0"/>
                  <a:t>若不存在右端点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r>
                  <a:rPr lang="zh-CN" altLang="en-US" dirty="0"/>
                  <a:t>的区间，</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a:t>
                </a:r>
                <a:endParaRPr lang="en-US" altLang="zh-CN" dirty="0"/>
              </a:p>
              <a:p>
                <a:r>
                  <a:rPr lang="zh-CN" altLang="en-US" dirty="0"/>
                  <a:t>否则记右端点为</a:t>
                </a:r>
                <a14:m>
                  <m:oMath xmlns:m="http://schemas.openxmlformats.org/officeDocument/2006/math">
                    <m:r>
                      <a:rPr lang="en-US" altLang="zh-CN" b="0" i="1" smtClean="0">
                        <a:latin typeface="Cambria Math" panose="02040503050406030204" pitchFamily="18" charset="0"/>
                      </a:rPr>
                      <m:t>𝑖</m:t>
                    </m:r>
                  </m:oMath>
                </a14:m>
                <a:r>
                  <a:rPr lang="zh-CN" altLang="en-US" dirty="0"/>
                  <a:t>的区间左端点为</a:t>
                </a:r>
                <a14:m>
                  <m:oMath xmlns:m="http://schemas.openxmlformats.org/officeDocument/2006/math">
                    <m:r>
                      <a:rPr lang="en-US" altLang="zh-CN" b="0" i="1" smtClean="0">
                        <a:latin typeface="Cambria Math" panose="02040503050406030204" pitchFamily="18" charset="0"/>
                      </a:rPr>
                      <m:t>𝑗</m:t>
                    </m:r>
                  </m:oMath>
                </a14:m>
                <a:r>
                  <a:rPr lang="zh-CN" altLang="en-US" dirty="0"/>
                  <a:t>，枚举区间内最后一个</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的数的位置</a:t>
                </a:r>
                <a14:m>
                  <m:oMath xmlns:m="http://schemas.openxmlformats.org/officeDocument/2006/math">
                    <m:r>
                      <a:rPr lang="en-US" altLang="zh-CN" b="0" i="1" smtClean="0">
                        <a:latin typeface="Cambria Math" panose="02040503050406030204" pitchFamily="18" charset="0"/>
                      </a:rPr>
                      <m:t>𝑙</m:t>
                    </m:r>
                  </m:oMath>
                </a14:m>
                <a:r>
                  <a:rPr lang="zh-CN" altLang="en-US" dirty="0"/>
                  <a:t>，那么我们有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𝑥</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𝑥</m:t>
                                    </m:r>
                                  </m:den>
                                </m:f>
                              </m:e>
                            </m:d>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p>
                      </m:e>
                    </m:nary>
                  </m:oMath>
                </a14:m>
                <a:r>
                  <a:rPr lang="zh-CN" altLang="en-US" dirty="0"/>
                  <a:t>。前缀和优化即可。</a:t>
                </a:r>
                <a:endParaRPr lang="en-US" altLang="zh-CN" dirty="0"/>
              </a:p>
              <a:p>
                <a:r>
                  <a:rPr lang="zh-CN" altLang="en-US" dirty="0"/>
                  <a:t>这样我们就在</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𝑥𝑛</m:t>
                    </m:r>
                    <m:r>
                      <a:rPr lang="en-US" altLang="zh-CN" i="1">
                        <a:latin typeface="Cambria Math" panose="02040503050406030204" pitchFamily="18" charset="0"/>
                      </a:rPr>
                      <m:t>)</m:t>
                    </m:r>
                  </m:oMath>
                </a14:m>
                <a:r>
                  <a:rPr lang="zh-CN" altLang="en-US" dirty="0"/>
                  <a:t>的时间内解决了问题。</a:t>
                </a:r>
                <a:endParaRPr lang="en-US" altLang="zh-CN" dirty="0"/>
              </a:p>
              <a:p>
                <a:r>
                  <a:rPr lang="zh-CN" altLang="en-US" dirty="0"/>
                  <a:t>观察转移方程发现答案其实是一个关于</a:t>
                </a:r>
                <a14:m>
                  <m:oMath xmlns:m="http://schemas.openxmlformats.org/officeDocument/2006/math">
                    <m:r>
                      <a:rPr lang="en-US" altLang="zh-CN" i="1">
                        <a:latin typeface="Cambria Math" panose="02040503050406030204" pitchFamily="18" charset="0"/>
                      </a:rPr>
                      <m:t>𝑝</m:t>
                    </m:r>
                  </m:oMath>
                </a14:m>
                <a:r>
                  <a:rPr lang="zh-CN" altLang="en-US" dirty="0"/>
                  <a:t>的</a:t>
                </a:r>
                <a14:m>
                  <m:oMath xmlns:m="http://schemas.openxmlformats.org/officeDocument/2006/math">
                    <m:r>
                      <a:rPr lang="en-US" altLang="zh-CN" i="1" dirty="0">
                        <a:latin typeface="Cambria Math" panose="02040503050406030204" pitchFamily="18" charset="0"/>
                      </a:rPr>
                      <m:t>𝑂</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zh-CN" altLang="en-US" dirty="0"/>
                  <a:t>次多项式，也就是关于</a:t>
                </a:r>
                <a14:m>
                  <m:oMath xmlns:m="http://schemas.openxmlformats.org/officeDocument/2006/math">
                    <m:r>
                      <a:rPr lang="en-US" altLang="zh-CN" i="1">
                        <a:latin typeface="Cambria Math" panose="02040503050406030204" pitchFamily="18" charset="0"/>
                      </a:rPr>
                      <m:t>𝑖</m:t>
                    </m:r>
                  </m:oMath>
                </a14:m>
                <a:r>
                  <a:rPr lang="zh-CN" altLang="en-US" dirty="0"/>
                  <a:t>的</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次多项式。所以它的前缀和仍然是一个</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次多项式，我们算出前</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项和前缀和，插值出</a:t>
                </a:r>
                <a14:m>
                  <m:oMath xmlns:m="http://schemas.openxmlformats.org/officeDocument/2006/math">
                    <m:r>
                      <a:rPr lang="en-US" altLang="zh-CN" i="1">
                        <a:latin typeface="Cambria Math" panose="02040503050406030204" pitchFamily="18" charset="0"/>
                      </a:rPr>
                      <m:t>𝑥</m:t>
                    </m:r>
                  </m:oMath>
                </a14:m>
                <a:r>
                  <a:rPr lang="zh-CN" altLang="en-US" dirty="0"/>
                  <a:t>处的前缀和即可。</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1065213" y="1752600"/>
                <a:ext cx="10472851" cy="4229100"/>
              </a:xfrm>
              <a:blipFill>
                <a:blip r:embed="rId2"/>
                <a:stretch>
                  <a:fillRect l="-815" t="-1154" r="-524" b="-2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258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喂鸽子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a:t>
                </a:r>
                <a:r>
                  <a:rPr lang="en-US" altLang="zh-CN" dirty="0"/>
                  <a:t>n</a:t>
                </a:r>
                <a:r>
                  <a:rPr lang="zh-CN" altLang="en-US" dirty="0"/>
                  <a:t>只鸽子，每秒小</a:t>
                </a:r>
                <a:r>
                  <a:rPr lang="en-US" altLang="zh-CN" dirty="0"/>
                  <a:t>Z</a:t>
                </a:r>
                <a:r>
                  <a:rPr lang="zh-CN" altLang="en-US" dirty="0"/>
                  <a:t>会等概率选择一只鸽子并给他一粒玉米。一只鸽子饱了当且仅当它吃了的玉米粒数量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 小</a:t>
                </a:r>
                <a:r>
                  <a:rPr lang="en-US" altLang="zh-CN" dirty="0"/>
                  <a:t>Z</a:t>
                </a:r>
                <a:r>
                  <a:rPr lang="zh-CN" altLang="en-US" dirty="0"/>
                  <a:t>想要你告诉他，期望多少秒之后所有的鸽子都饱了。</a:t>
                </a:r>
                <a:endParaRPr lang="en-US" altLang="zh-CN" dirty="0"/>
              </a:p>
              <a:p>
                <a:r>
                  <a:rPr lang="zh-CN" altLang="en-US" dirty="0"/>
                  <a:t>你只需要输出这个值</a:t>
                </a:r>
                <a:r>
                  <a:rPr lang="en-US" altLang="zh-CN" dirty="0"/>
                  <a:t>mod 998244353</a:t>
                </a:r>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≤100</m:t>
                    </m:r>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≤5000</m:t>
                    </m:r>
                  </m:oMath>
                </a14:m>
                <a:r>
                  <a:rPr lang="zh-CN" altLang="en-US" dirty="0"/>
                  <a:t>。</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84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uoj449</a:t>
            </a:r>
            <a:r>
              <a:rPr lang="zh-CN" altLang="en-US" dirty="0">
                <a:latin typeface="Calibri" panose="020F0502020204030204" pitchFamily="34" charset="0"/>
                <a:cs typeface="Calibri" panose="020F0502020204030204" pitchFamily="34" charset="0"/>
              </a:rPr>
              <a:t>，有加强</a:t>
            </a:r>
          </a:p>
        </p:txBody>
      </p:sp>
    </p:spTree>
    <p:extLst>
      <p:ext uri="{BB962C8B-B14F-4D97-AF65-F5344CB8AC3E}">
        <p14:creationId xmlns:p14="http://schemas.microsoft.com/office/powerpoint/2010/main" val="343617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喂鸽子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我们称喂给没饱的鸽子食物为有效的喂食，我们把每次有效的喂食喂到的鸽子写成一个序列，那么这个序列长度就是</a:t>
                </a:r>
                <a14:m>
                  <m:oMath xmlns:m="http://schemas.openxmlformats.org/officeDocument/2006/math">
                    <m:r>
                      <a:rPr lang="en-US" altLang="zh-CN" b="0" i="1" smtClean="0">
                        <a:latin typeface="Cambria Math" panose="02040503050406030204" pitchFamily="18" charset="0"/>
                      </a:rPr>
                      <m:t>𝑛𝑘</m:t>
                    </m:r>
                  </m:oMath>
                </a14:m>
                <a:r>
                  <a:rPr lang="zh-CN" altLang="en-US" dirty="0"/>
                  <a:t>，考虑进行</a:t>
                </a:r>
                <a:r>
                  <a:rPr lang="en-US" altLang="zh-CN" dirty="0" err="1"/>
                  <a:t>dp</a:t>
                </a:r>
                <a:r>
                  <a:rPr lang="zh-CN" altLang="en-US" dirty="0"/>
                  <a:t>。</a:t>
                </a:r>
                <a:endParaRPr lang="en-US" altLang="zh-CN" dirty="0"/>
              </a:p>
              <a:p>
                <a:r>
                  <a:rPr lang="zh-CN" altLang="en-US" dirty="0"/>
                  <a:t>我们记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为定了序列前</a:t>
                </a:r>
                <a:r>
                  <a:rPr lang="en-US" altLang="zh-CN" dirty="0" err="1"/>
                  <a:t>i</a:t>
                </a:r>
                <a:r>
                  <a:rPr lang="zh-CN" altLang="en-US" dirty="0"/>
                  <a:t>个，喂饱了鸽子</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𝑗</m:t>
                    </m:r>
                  </m:oMath>
                </a14:m>
                <a:r>
                  <a:rPr lang="zh-CN" altLang="en-US" dirty="0"/>
                  <a:t>，定下了序列中这喂饱的</a:t>
                </a:r>
                <a:r>
                  <a:rPr lang="en-US" altLang="zh-CN" dirty="0"/>
                  <a:t>j</a:t>
                </a:r>
                <a:r>
                  <a:rPr lang="zh-CN" altLang="en-US" dirty="0"/>
                  <a:t>只鸽子部分的概率和。注意这里状态设计时相当于序列里这个前缀只填上了</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𝑗</m:t>
                    </m:r>
                  </m:oMath>
                </a14:m>
                <a:r>
                  <a:rPr lang="zh-CN" altLang="en-US" dirty="0"/>
                  <a:t>，</a:t>
                </a:r>
                <a:r>
                  <a:rPr lang="en-US" altLang="zh-CN" dirty="0"/>
                  <a:t>0</a:t>
                </a:r>
                <a:r>
                  <a:rPr lang="zh-CN" altLang="en-US" dirty="0"/>
                  <a:t>的部分要由后面饱的鸽子补足。同样地，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为定了序列前</a:t>
                </a:r>
                <a:r>
                  <a:rPr lang="en-US" altLang="zh-CN" dirty="0" err="1"/>
                  <a:t>i</a:t>
                </a:r>
                <a:r>
                  <a:rPr lang="zh-CN" altLang="en-US" dirty="0"/>
                  <a:t>个，喂饱了鸽子</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𝑗</m:t>
                    </m:r>
                  </m:oMath>
                </a14:m>
                <a:r>
                  <a:rPr lang="zh-CN" altLang="en-US" dirty="0"/>
                  <a:t>，定下了序列中这喂饱的</a:t>
                </a:r>
                <a:r>
                  <a:rPr lang="en-US" altLang="zh-CN" dirty="0"/>
                  <a:t>j</a:t>
                </a:r>
                <a:r>
                  <a:rPr lang="zh-CN" altLang="en-US" dirty="0"/>
                  <a:t>只鸽子部分的概率和*期望实际长度，这里实际长度就是加上喂给已经饱了的鸽子的部分的。</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94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zh-CN" altLang="en-US" dirty="0"/>
              <a:t>喂鸽子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转移就比较容易了，如果是加一个</a:t>
                </a:r>
                <a:r>
                  <a:rPr lang="en-US" altLang="zh-CN" dirty="0"/>
                  <a:t>0</a:t>
                </a:r>
                <a:r>
                  <a:rPr lang="zh-CN" altLang="en-US" dirty="0"/>
                  <a:t>就直接概率乘上</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den>
                    </m:f>
                  </m:oMath>
                </a14:m>
                <a:r>
                  <a:rPr lang="zh-CN" altLang="en-US" dirty="0"/>
                  <a:t>，期望加上概率*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den>
                    </m:f>
                  </m:oMath>
                </a14:m>
                <a:r>
                  <a:rPr lang="zh-CN" altLang="en-US" dirty="0"/>
                  <a:t>（每次有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𝑛</m:t>
                        </m:r>
                      </m:den>
                    </m:f>
                  </m:oMath>
                </a14:m>
                <a:r>
                  <a:rPr lang="zh-CN" altLang="en-US" dirty="0"/>
                  <a:t>的概率是有效喂食，所以期望要喂</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den>
                    </m:f>
                  </m:oMath>
                </a14:m>
                <a:r>
                  <a:rPr lang="zh-CN" altLang="en-US" dirty="0"/>
                  <a:t>次）。如果是喂饱一只鸽子就只要多选出来</a:t>
                </a:r>
                <a:r>
                  <a:rPr lang="en-US" altLang="zh-CN" dirty="0"/>
                  <a:t>m-1</a:t>
                </a:r>
                <a:r>
                  <a:rPr lang="zh-CN" altLang="en-US" dirty="0"/>
                  <a:t>个</a:t>
                </a:r>
                <a:r>
                  <a:rPr lang="en-US" altLang="zh-CN" dirty="0"/>
                  <a:t>0</a:t>
                </a:r>
                <a:r>
                  <a:rPr lang="zh-CN" altLang="en-US" dirty="0"/>
                  <a:t>，改成现在这个</a:t>
                </a:r>
                <a:r>
                  <a:rPr lang="en-US" altLang="zh-CN" dirty="0"/>
                  <a:t>i+1</a:t>
                </a:r>
                <a:r>
                  <a:rPr lang="zh-CN" altLang="en-US" dirty="0"/>
                  <a:t>就行了，即转移</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时方案数乘上</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𝑗𝑚</m:t>
                        </m:r>
                      </m:sub>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bSup>
                  </m:oMath>
                </a14:m>
                <a:r>
                  <a:rPr lang="zh-CN" altLang="en-US" dirty="0"/>
                  <a:t>。</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不是很好理解，没听懂的可以参见 </a:t>
                </a:r>
                <a:r>
                  <a:rPr lang="en-US" altLang="zh-CN" dirty="0"/>
                  <a:t>http://uoj.ac/submission/309764</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r="-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413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94980-8A21-4BD8-9B4C-2D22FE851DEB}"/>
              </a:ext>
            </a:extLst>
          </p:cNvPr>
          <p:cNvSpPr>
            <a:spLocks noGrp="1"/>
          </p:cNvSpPr>
          <p:nvPr>
            <p:ph type="title"/>
          </p:nvPr>
        </p:nvSpPr>
        <p:spPr/>
        <p:txBody>
          <a:bodyPr/>
          <a:lstStyle/>
          <a:p>
            <a:r>
              <a:rPr lang="zh-CN" altLang="en-US" dirty="0"/>
              <a:t>概率与期望</a:t>
            </a:r>
          </a:p>
        </p:txBody>
      </p:sp>
      <p:sp>
        <p:nvSpPr>
          <p:cNvPr id="3" name="内容占位符 2">
            <a:extLst>
              <a:ext uri="{FF2B5EF4-FFF2-40B4-BE49-F238E27FC236}">
                <a16:creationId xmlns:a16="http://schemas.microsoft.com/office/drawing/2014/main" id="{E0EA45C3-1AD0-4AC2-81C8-830EC748E0C2}"/>
              </a:ext>
            </a:extLst>
          </p:cNvPr>
          <p:cNvSpPr>
            <a:spLocks noGrp="1"/>
          </p:cNvSpPr>
          <p:nvPr>
            <p:ph idx="1"/>
          </p:nvPr>
        </p:nvSpPr>
        <p:spPr>
          <a:xfrm>
            <a:off x="1065214" y="1752600"/>
            <a:ext cx="10058400" cy="4800600"/>
          </a:xfrm>
        </p:spPr>
        <p:txBody>
          <a:bodyPr>
            <a:normAutofit/>
          </a:bodyPr>
          <a:lstStyle/>
          <a:p>
            <a:r>
              <a:rPr lang="zh-CN" altLang="en-US" dirty="0"/>
              <a:t>理论部分讲完了，是不是很简单。</a:t>
            </a:r>
            <a:endParaRPr lang="en-US" altLang="zh-CN" dirty="0"/>
          </a:p>
          <a:p>
            <a:r>
              <a:rPr lang="zh-CN" altLang="en-US" dirty="0"/>
              <a:t>接下来就全是杂题了。难度与顺序无关。</a:t>
            </a:r>
            <a:endParaRPr lang="en-US" altLang="zh-CN" dirty="0"/>
          </a:p>
        </p:txBody>
      </p:sp>
    </p:spTree>
    <p:extLst>
      <p:ext uri="{BB962C8B-B14F-4D97-AF65-F5344CB8AC3E}">
        <p14:creationId xmlns:p14="http://schemas.microsoft.com/office/powerpoint/2010/main" val="25323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Expected Value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有一个</a:t>
                </a:r>
                <a:r>
                  <a:rPr lang="en-US" altLang="zh-CN" dirty="0"/>
                  <a:t>n</a:t>
                </a:r>
                <a:r>
                  <a:rPr lang="zh-CN" altLang="en-US" dirty="0"/>
                  <a:t>个点</a:t>
                </a:r>
                <a:r>
                  <a:rPr lang="en-US" altLang="zh-CN" dirty="0"/>
                  <a:t>m</a:t>
                </a:r>
                <a:r>
                  <a:rPr lang="zh-CN" altLang="en-US" dirty="0"/>
                  <a:t>条边的连通图，你从</a:t>
                </a:r>
                <a:r>
                  <a:rPr lang="en-US" altLang="zh-CN" dirty="0"/>
                  <a:t>1</a:t>
                </a:r>
                <a:r>
                  <a:rPr lang="zh-CN" altLang="en-US" dirty="0"/>
                  <a:t>号点开始，每次会随机走到一个相邻点，问期望要走多少步才能第一次走到</a:t>
                </a:r>
                <a:r>
                  <a:rPr lang="en-US" altLang="zh-CN" dirty="0"/>
                  <a:t>n</a:t>
                </a:r>
                <a:r>
                  <a:rPr lang="zh-CN" altLang="en-US" dirty="0"/>
                  <a:t>号点。对</a:t>
                </a:r>
                <a:r>
                  <a:rPr lang="en-US" altLang="zh-CN" dirty="0"/>
                  <a:t>998244353</a:t>
                </a:r>
                <a:r>
                  <a:rPr lang="zh-CN" altLang="en-US" dirty="0"/>
                  <a:t>取模输出。</a:t>
                </a:r>
                <a:endParaRPr lang="en-US" altLang="zh-CN" dirty="0"/>
              </a:p>
              <a:p>
                <a14:m>
                  <m:oMath xmlns:m="http://schemas.openxmlformats.org/officeDocument/2006/math">
                    <m:r>
                      <a:rPr lang="en-US" altLang="zh-CN" i="1">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≤3000</m:t>
                    </m:r>
                    <m:r>
                      <a:rPr lang="zh-CN" altLang="en-US"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≤5000</m:t>
                    </m:r>
                  </m:oMath>
                </a14:m>
                <a:r>
                  <a:rPr lang="zh-CN" altLang="en-US" dirty="0"/>
                  <a:t>，数据较为随机。</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54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ptz</a:t>
            </a:r>
            <a:r>
              <a:rPr lang="en-US" altLang="zh-CN" dirty="0">
                <a:latin typeface="Calibri" panose="020F0502020204030204" pitchFamily="34" charset="0"/>
                <a:cs typeface="Calibri" panose="020F0502020204030204" pitchFamily="34" charset="0"/>
              </a:rPr>
              <a:t> camp 2019</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075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Expected Value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这题需要的前置知识是</a:t>
                </a:r>
                <a:r>
                  <a:rPr lang="en-US" altLang="zh-CN" dirty="0" err="1"/>
                  <a:t>Berlekamp</a:t>
                </a:r>
                <a:r>
                  <a:rPr lang="en-US" altLang="zh-CN" dirty="0"/>
                  <a:t>-Massey</a:t>
                </a:r>
                <a:r>
                  <a:rPr lang="zh-CN" altLang="en-US" dirty="0"/>
                  <a:t>算法，它可以求出一个数列的最短递推式。</a:t>
                </a:r>
                <a:endParaRPr lang="en-US" altLang="zh-CN" dirty="0"/>
              </a:p>
              <a:p>
                <a:r>
                  <a:rPr lang="zh-CN" altLang="en-US" dirty="0"/>
                  <a:t>考虑算出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表示</a:t>
                </a:r>
                <a:r>
                  <a:rPr lang="en-US" altLang="zh-CN" dirty="0" err="1"/>
                  <a:t>i</a:t>
                </a:r>
                <a:r>
                  <a:rPr lang="zh-CN" altLang="en-US" dirty="0"/>
                  <a:t>步后还没到达</a:t>
                </a:r>
                <a:r>
                  <a:rPr lang="en-US" altLang="zh-CN" dirty="0"/>
                  <a:t>n</a:t>
                </a:r>
                <a:r>
                  <a:rPr lang="zh-CN" altLang="en-US" dirty="0"/>
                  <a:t>号点的概率。记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表示当前走了</a:t>
                </a:r>
                <a:r>
                  <a:rPr lang="en-US" altLang="zh-CN" dirty="0" err="1"/>
                  <a:t>i</a:t>
                </a:r>
                <a:r>
                  <a:rPr lang="zh-CN" altLang="en-US" dirty="0"/>
                  <a:t>步，在第</a:t>
                </a:r>
                <a:r>
                  <a:rPr lang="en-US" altLang="zh-CN" dirty="0"/>
                  <a:t>j</a:t>
                </a:r>
                <a:r>
                  <a:rPr lang="zh-CN" altLang="en-US" dirty="0"/>
                  <a:t>个点，没到达过</a:t>
                </a:r>
                <a:r>
                  <a:rPr lang="en-US" altLang="zh-CN" dirty="0"/>
                  <a:t>n</a:t>
                </a:r>
                <a:r>
                  <a:rPr lang="zh-CN" altLang="en-US" dirty="0"/>
                  <a:t>号点的概率，那么如果</a:t>
                </a:r>
                <a:r>
                  <a:rPr lang="en-US" altLang="zh-CN" dirty="0"/>
                  <a:t>x-&gt;y</a:t>
                </a:r>
                <a:r>
                  <a:rPr lang="zh-CN" altLang="en-US" dirty="0"/>
                  <a:t>有边，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r>
                  <a:rPr lang="zh-CN" altLang="en-US" dirty="0"/>
                  <a:t>会转移到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𝑦</m:t>
                        </m:r>
                      </m:sub>
                    </m:sSub>
                  </m:oMath>
                </a14:m>
                <a:r>
                  <a:rPr lang="zh-CN" altLang="en-US" dirty="0"/>
                  <a:t>。注意到转移与</a:t>
                </a:r>
                <a:r>
                  <a:rPr lang="en-US" altLang="zh-CN" dirty="0" err="1"/>
                  <a:t>i</a:t>
                </a:r>
                <a:r>
                  <a:rPr lang="zh-CN" altLang="en-US" dirty="0"/>
                  <a:t>无关，那么就是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这一向量乘了一个矩阵</a:t>
                </a:r>
                <a14:m>
                  <m:oMath xmlns:m="http://schemas.openxmlformats.org/officeDocument/2006/math">
                    <m:r>
                      <a:rPr lang="en-US" altLang="zh-CN" b="0" i="1" smtClean="0">
                        <a:latin typeface="Cambria Math" panose="02040503050406030204" pitchFamily="18" charset="0"/>
                      </a:rPr>
                      <m:t>𝑀</m:t>
                    </m:r>
                  </m:oMath>
                </a14:m>
                <a:r>
                  <a:rPr lang="zh-CN" altLang="en-US" dirty="0"/>
                  <a:t>得到了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，所以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𝑖</m:t>
                        </m:r>
                      </m:sup>
                    </m:sSup>
                  </m:oMath>
                </a14:m>
                <a:r>
                  <a:rPr lang="zh-CN" altLang="en-US" dirty="0"/>
                  <a:t>。注意到</a:t>
                </a:r>
                <a14:m>
                  <m:oMath xmlns:m="http://schemas.openxmlformats.org/officeDocument/2006/math">
                    <m:r>
                      <a:rPr lang="en-US" altLang="zh-CN" b="0" i="1" smtClean="0">
                        <a:latin typeface="Cambria Math" panose="02040503050406030204" pitchFamily="18" charset="0"/>
                      </a:rPr>
                      <m:t>𝑀</m:t>
                    </m:r>
                  </m:oMath>
                </a14:m>
                <a:r>
                  <a:rPr lang="zh-CN" altLang="en-US" dirty="0"/>
                  <a:t>的特征多项式次数不超过</a:t>
                </a:r>
                <a:r>
                  <a:rPr lang="en-US" altLang="zh-CN" dirty="0"/>
                  <a:t>n</a:t>
                </a:r>
                <a:r>
                  <a:rPr lang="zh-CN" altLang="en-US" dirty="0"/>
                  <a:t>，所以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的最短递推式长度不超过</a:t>
                </a:r>
                <a:r>
                  <a:rPr lang="en-US" altLang="zh-CN" dirty="0"/>
                  <a:t>n</a:t>
                </a:r>
                <a:r>
                  <a:rPr lang="zh-CN" altLang="en-US" dirty="0"/>
                  <a:t>，而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oMath>
                </a14:m>
                <a:r>
                  <a:rPr lang="zh-CN" altLang="en-US" dirty="0"/>
                  <a:t>最短递推式长度也不超过</a:t>
                </a:r>
                <a:r>
                  <a:rPr lang="en-US" altLang="zh-CN" dirty="0"/>
                  <a:t>n</a:t>
                </a:r>
                <a:r>
                  <a:rPr lang="zh-CN" altLang="en-US" dirty="0"/>
                  <a:t>。我们可以求出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oMath>
                </a14:m>
                <a:r>
                  <a:rPr lang="zh-CN" altLang="en-US" dirty="0"/>
                  <a:t>，进而使用</a:t>
                </a:r>
                <a:r>
                  <a:rPr lang="en-US" altLang="zh-CN" dirty="0" err="1"/>
                  <a:t>Berlekamp</a:t>
                </a:r>
                <a:r>
                  <a:rPr lang="en-US" altLang="zh-CN" dirty="0"/>
                  <a:t>-Massey</a:t>
                </a:r>
                <a:r>
                  <a:rPr lang="zh-CN" altLang="en-US" dirty="0"/>
                  <a:t>算法求出它的最短递推式。</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045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Expected Value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考虑一个递推序列</a:t>
                </a:r>
                <a:r>
                  <a:rPr lang="en-US" altLang="zh-CN" dirty="0"/>
                  <a:t>a</a:t>
                </a:r>
                <a:r>
                  <a:rPr lang="zh-CN" altLang="en-US" dirty="0"/>
                  <a:t>的生成函数。我们设当</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0</m:t>
                        </m:r>
                      </m:sub>
                    </m:sSub>
                  </m:oMath>
                </a14:m>
                <a:r>
                  <a:rPr lang="zh-CN" altLang="en-US" dirty="0"/>
                  <a:t>时</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𝑘</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e>
                    </m:nary>
                  </m:oMath>
                </a14:m>
                <a:r>
                  <a:rPr lang="zh-CN" altLang="en-US" dirty="0"/>
                  <a:t>，</a:t>
                </a:r>
                <a:r>
                  <a:rPr lang="en-US" altLang="zh-CN" dirty="0"/>
                  <a:t>a</a:t>
                </a:r>
                <a:r>
                  <a:rPr lang="zh-CN" altLang="en-US" dirty="0"/>
                  <a:t>和</a:t>
                </a:r>
                <a:r>
                  <a:rPr lang="en-US" altLang="zh-CN" dirty="0"/>
                  <a:t>c</a:t>
                </a:r>
                <a:r>
                  <a:rPr lang="zh-CN" altLang="en-US" dirty="0"/>
                  <a:t>的生成函数分别为</a:t>
                </a:r>
                <a:r>
                  <a:rPr lang="en-US" altLang="zh-CN" dirty="0"/>
                  <a:t>A</a:t>
                </a:r>
                <a:r>
                  <a:rPr lang="zh-CN" altLang="en-US" dirty="0"/>
                  <a:t>和</a:t>
                </a:r>
                <a:r>
                  <a:rPr lang="en-US" altLang="zh-CN" dirty="0"/>
                  <a:t>C</a:t>
                </a:r>
                <a:r>
                  <a:rPr lang="zh-CN" altLang="en-US" dirty="0"/>
                  <a:t>，那么我们有</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𝐴𝐶</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0</m:t>
                        </m:r>
                      </m:sub>
                    </m:sSub>
                  </m:oMath>
                </a14:m>
                <a:r>
                  <a:rPr lang="zh-CN" altLang="en-US" dirty="0"/>
                  <a:t>由</a:t>
                </a:r>
                <a:r>
                  <a:rPr lang="en-US" altLang="zh-CN" dirty="0"/>
                  <a:t>a</a:t>
                </a:r>
                <a:r>
                  <a:rPr lang="zh-CN" altLang="en-US" dirty="0"/>
                  <a:t>的前几项决定。</a:t>
                </a:r>
                <a:endParaRPr lang="en-US" altLang="zh-CN" dirty="0"/>
              </a:p>
              <a:p>
                <a:r>
                  <a:rPr lang="zh-CN" altLang="en-US" dirty="0"/>
                  <a:t>回到原题，我们要求的就是</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oMath>
                </a14:m>
                <a:r>
                  <a:rPr lang="zh-CN" altLang="en-US" dirty="0"/>
                  <a:t>，由于</a:t>
                </a:r>
                <a:r>
                  <a:rPr lang="en-US" altLang="zh-CN" dirty="0"/>
                  <a:t>p</a:t>
                </a:r>
                <a:r>
                  <a:rPr lang="zh-CN" altLang="en-US" dirty="0"/>
                  <a:t>递推，我们求出最短递推式后求出如上所述的</a:t>
                </a:r>
                <a14:m>
                  <m:oMath xmlns:m="http://schemas.openxmlformats.org/officeDocument/2006/math">
                    <m:r>
                      <a:rPr lang="en-US" altLang="zh-CN" b="0" i="1" smtClean="0">
                        <a:latin typeface="Cambria Math" panose="02040503050406030204" pitchFamily="18" charset="0"/>
                      </a:rPr>
                      <m:t>𝐶</m:t>
                    </m:r>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0</m:t>
                        </m:r>
                      </m:sub>
                    </m:sSub>
                  </m:oMath>
                </a14:m>
                <a:r>
                  <a:rPr lang="zh-CN" altLang="en-US" dirty="0"/>
                  <a:t>，我们就可以求出</a:t>
                </a:r>
                <a:r>
                  <a:rPr lang="en-US" altLang="zh-CN" dirty="0"/>
                  <a:t>p</a:t>
                </a:r>
                <a:r>
                  <a:rPr lang="zh-CN" altLang="en-US" dirty="0"/>
                  <a:t>的生成函数</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𝐶</m:t>
                        </m:r>
                      </m:den>
                    </m:f>
                  </m:oMath>
                </a14:m>
                <a:r>
                  <a:rPr lang="zh-CN" altLang="en-US" dirty="0"/>
                  <a:t>。</a:t>
                </a:r>
                <a14:m>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nary>
                  </m:oMath>
                </a14:m>
                <a:r>
                  <a:rPr lang="zh-CN" altLang="en-US" dirty="0"/>
                  <a:t>就是把生成函数带入</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r>
                  <a:rPr lang="zh-CN" altLang="en-US" dirty="0"/>
                  <a:t>后的值，我们把分子分母都带入</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r>
                  <a:rPr lang="zh-CN" altLang="en-US" dirty="0"/>
                  <a:t>除一下即可。由于数据随机分母不为</a:t>
                </a:r>
                <a:r>
                  <a:rPr lang="en-US" altLang="zh-CN" dirty="0"/>
                  <a:t>0</a:t>
                </a:r>
                <a:r>
                  <a:rPr lang="zh-CN" altLang="en-US" dirty="0"/>
                  <a:t>。</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577" r="-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09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err="1"/>
              <a:t>Mergesort</a:t>
            </a:r>
            <a:r>
              <a:rPr lang="en-US" altLang="zh-CN" dirty="0"/>
              <a:t> Strikes Back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8365144" y="1752600"/>
                <a:ext cx="3356756" cy="4229100"/>
              </a:xfrm>
            </p:spPr>
            <p:txBody>
              <a:bodyPr/>
              <a:lstStyle/>
              <a:p>
                <a:r>
                  <a:rPr lang="zh-CN" altLang="en-US" dirty="0"/>
                  <a:t>输入</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，输出对一个</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r>
                  <a:rPr lang="zh-CN" altLang="en-US" dirty="0"/>
                  <a:t>的随机排列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zh-CN" altLang="en-US" dirty="0"/>
                  <a:t>调用</a:t>
                </a:r>
                <a14:m>
                  <m:oMath xmlns:m="http://schemas.openxmlformats.org/officeDocument/2006/math">
                    <m:r>
                      <a:rPr lang="pt-BR" altLang="zh-CN" i="1" dirty="0">
                        <a:latin typeface="Cambria Math" panose="02040503050406030204" pitchFamily="18" charset="0"/>
                      </a:rPr>
                      <m:t>𝑚𝑒𝑟𝑔𝑒𝑠𝑜𝑟𝑡</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,1,</m:t>
                    </m:r>
                    <m:r>
                      <a:rPr lang="pt-BR" altLang="zh-CN" i="1" dirty="0">
                        <a:latin typeface="Cambria Math" panose="02040503050406030204" pitchFamily="18" charset="0"/>
                      </a:rPr>
                      <m:t>𝑛</m:t>
                    </m:r>
                    <m:r>
                      <a:rPr lang="pt-BR" altLang="zh-CN" i="1" dirty="0">
                        <a:latin typeface="Cambria Math" panose="02040503050406030204" pitchFamily="18" charset="0"/>
                      </a:rPr>
                      <m:t>,</m:t>
                    </m:r>
                    <m:r>
                      <a:rPr lang="pt-BR" altLang="zh-CN" i="1" dirty="0">
                        <a:latin typeface="Cambria Math" panose="02040503050406030204" pitchFamily="18" charset="0"/>
                      </a:rPr>
                      <m:t>𝑘</m:t>
                    </m:r>
                    <m:r>
                      <a:rPr lang="pt-BR" altLang="zh-CN" i="1" dirty="0">
                        <a:latin typeface="Cambria Math" panose="02040503050406030204" pitchFamily="18" charset="0"/>
                      </a:rPr>
                      <m:t>)</m:t>
                    </m:r>
                  </m:oMath>
                </a14:m>
                <a:r>
                  <a:rPr lang="zh-CN" altLang="en-US" dirty="0"/>
                  <a:t>后</a:t>
                </a:r>
                <a14:m>
                  <m:oMath xmlns:m="http://schemas.openxmlformats.org/officeDocument/2006/math">
                    <m:r>
                      <a:rPr lang="en-US" altLang="zh-CN" i="1" dirty="0" smtClean="0">
                        <a:latin typeface="Cambria Math" panose="02040503050406030204" pitchFamily="18" charset="0"/>
                      </a:rPr>
                      <m:t>𝑎</m:t>
                    </m:r>
                  </m:oMath>
                </a14:m>
                <a:r>
                  <a:rPr lang="zh-CN" altLang="en-US" dirty="0"/>
                  <a:t>的期望逆序对个数，对输入的大质数</a:t>
                </a:r>
                <a14:m>
                  <m:oMath xmlns:m="http://schemas.openxmlformats.org/officeDocument/2006/math">
                    <m:r>
                      <a:rPr lang="en-US" altLang="zh-CN" i="1" dirty="0" smtClean="0">
                        <a:latin typeface="Cambria Math" panose="02040503050406030204" pitchFamily="18" charset="0"/>
                      </a:rPr>
                      <m:t>𝑞</m:t>
                    </m:r>
                  </m:oMath>
                </a14:m>
                <a:r>
                  <a:rPr lang="zh-CN" altLang="en-US" dirty="0"/>
                  <a:t>取模输出。</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zh-CN" altLang="en-US"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a:t>
                </a:r>
                <a:br>
                  <a:rPr lang="en-US" altLang="zh-CN" dirty="0"/>
                </a:br>
                <a:r>
                  <a:rPr lang="en-US" altLang="zh-CN" dirty="0"/>
                  <a:t>q</a:t>
                </a:r>
                <a:r>
                  <a:rPr lang="zh-CN" altLang="en-US" dirty="0"/>
                  <a:t>为质数。</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8365144" y="1752600"/>
                <a:ext cx="3356756" cy="4229100"/>
              </a:xfrm>
              <a:blipFill>
                <a:blip r:embed="rId2"/>
                <a:stretch>
                  <a:fillRect l="-2359" t="-1154" r="-36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Avito</a:t>
            </a:r>
            <a:r>
              <a:rPr lang="en-US" altLang="zh-CN" dirty="0">
                <a:latin typeface="Calibri" panose="020F0502020204030204" pitchFamily="34" charset="0"/>
                <a:cs typeface="Calibri" panose="020F0502020204030204" pitchFamily="34" charset="0"/>
              </a:rPr>
              <a:t> Cool Challenge 2018</a:t>
            </a:r>
            <a:endParaRPr lang="zh-CN" alt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22EC4F76-52B9-4531-8370-850AAC22B09F}"/>
              </a:ext>
            </a:extLst>
          </p:cNvPr>
          <p:cNvSpPr txBox="1"/>
          <p:nvPr/>
        </p:nvSpPr>
        <p:spPr>
          <a:xfrm>
            <a:off x="470100" y="1752600"/>
            <a:ext cx="3947522" cy="3416320"/>
          </a:xfrm>
          <a:prstGeom prst="rect">
            <a:avLst/>
          </a:prstGeom>
          <a:noFill/>
        </p:spPr>
        <p:txBody>
          <a:bodyPr wrap="square" rtlCol="0">
            <a:spAutoFit/>
          </a:bodyPr>
          <a:lstStyle/>
          <a:p>
            <a:r>
              <a:rPr lang="en-US" altLang="zh-CN" dirty="0">
                <a:latin typeface="Consolas" panose="020B0609020204030204" pitchFamily="49" charset="0"/>
              </a:rPr>
              <a:t>def </a:t>
            </a:r>
            <a:r>
              <a:rPr lang="en-US" altLang="zh-CN" dirty="0" err="1">
                <a:latin typeface="Consolas" panose="020B0609020204030204" pitchFamily="49" charset="0"/>
              </a:rPr>
              <a:t>mergesort</a:t>
            </a:r>
            <a:r>
              <a:rPr lang="en-US" altLang="zh-CN" dirty="0">
                <a:latin typeface="Consolas" panose="020B0609020204030204" pitchFamily="49" charset="0"/>
              </a:rPr>
              <a:t>(</a:t>
            </a:r>
            <a:r>
              <a:rPr lang="en-US" altLang="zh-CN" dirty="0" err="1">
                <a:latin typeface="Consolas" panose="020B0609020204030204" pitchFamily="49" charset="0"/>
              </a:rPr>
              <a:t>a,l,r,h</a:t>
            </a:r>
            <a:r>
              <a:rPr lang="en-US" altLang="zh-CN" dirty="0">
                <a:latin typeface="Consolas" panose="020B0609020204030204" pitchFamily="49" charset="0"/>
              </a:rPr>
              <a:t>):</a:t>
            </a:r>
          </a:p>
          <a:p>
            <a:r>
              <a:rPr lang="en-US" altLang="zh-CN" dirty="0">
                <a:latin typeface="Consolas" panose="020B0609020204030204" pitchFamily="49" charset="0"/>
              </a:rPr>
              <a:t>  b=[]</a:t>
            </a:r>
          </a:p>
          <a:p>
            <a:r>
              <a:rPr lang="en-US" altLang="zh-CN" dirty="0">
                <a:latin typeface="Consolas" panose="020B0609020204030204" pitchFamily="49" charset="0"/>
              </a:rPr>
              <a:t>  if l&lt;=r:</a:t>
            </a:r>
          </a:p>
          <a:p>
            <a:r>
              <a:rPr lang="en-US" altLang="zh-CN" dirty="0">
                <a:latin typeface="Consolas" panose="020B0609020204030204" pitchFamily="49" charset="0"/>
              </a:rPr>
              <a:t>    if h&lt;=1:</a:t>
            </a:r>
          </a:p>
          <a:p>
            <a:r>
              <a:rPr lang="en-US" altLang="zh-CN" dirty="0">
                <a:latin typeface="Consolas" panose="020B0609020204030204" pitchFamily="49" charset="0"/>
              </a:rPr>
              <a:t>      for </a:t>
            </a:r>
            <a:r>
              <a:rPr lang="en-US" altLang="zh-CN" dirty="0" err="1">
                <a:latin typeface="Consolas" panose="020B0609020204030204" pitchFamily="49" charset="0"/>
              </a:rPr>
              <a:t>i</a:t>
            </a:r>
            <a:r>
              <a:rPr lang="en-US" altLang="zh-CN" dirty="0">
                <a:latin typeface="Consolas" panose="020B0609020204030204" pitchFamily="49" charset="0"/>
              </a:rPr>
              <a:t>=</a:t>
            </a:r>
            <a:r>
              <a:rPr lang="en-US" altLang="zh-CN" dirty="0" err="1">
                <a:latin typeface="Consolas" panose="020B0609020204030204" pitchFamily="49" charset="0"/>
              </a:rPr>
              <a:t>l..r</a:t>
            </a:r>
            <a:endParaRPr lang="en-US" altLang="zh-CN" dirty="0">
              <a:latin typeface="Consolas" panose="020B0609020204030204" pitchFamily="49" charset="0"/>
            </a:endParaRPr>
          </a:p>
          <a:p>
            <a:r>
              <a:rPr lang="en-US" altLang="zh-CN" dirty="0">
                <a:latin typeface="Consolas" panose="020B0609020204030204" pitchFamily="49" charset="0"/>
              </a:rPr>
              <a:t>        </a:t>
            </a:r>
            <a:r>
              <a:rPr lang="en-US" altLang="zh-CN" dirty="0" err="1">
                <a:latin typeface="Consolas" panose="020B0609020204030204" pitchFamily="49" charset="0"/>
              </a:rPr>
              <a:t>b.append</a:t>
            </a:r>
            <a:r>
              <a:rPr lang="en-US" altLang="zh-CN" dirty="0">
                <a:latin typeface="Consolas" panose="020B0609020204030204" pitchFamily="49" charset="0"/>
              </a:rPr>
              <a:t>(a[</a:t>
            </a:r>
            <a:r>
              <a:rPr lang="en-US" altLang="zh-CN" dirty="0" err="1">
                <a:latin typeface="Consolas" panose="020B0609020204030204" pitchFamily="49" charset="0"/>
              </a:rPr>
              <a:t>i</a:t>
            </a:r>
            <a:r>
              <a:rPr lang="en-US" altLang="zh-CN" dirty="0">
                <a:latin typeface="Consolas" panose="020B0609020204030204" pitchFamily="49" charset="0"/>
              </a:rPr>
              <a:t>])</a:t>
            </a:r>
          </a:p>
          <a:p>
            <a:r>
              <a:rPr lang="en-US" altLang="zh-CN" dirty="0">
                <a:latin typeface="Consolas" panose="020B0609020204030204" pitchFamily="49" charset="0"/>
              </a:rPr>
              <a:t>    else:</a:t>
            </a:r>
          </a:p>
          <a:p>
            <a:r>
              <a:rPr lang="en-US" altLang="zh-CN" dirty="0">
                <a:latin typeface="Consolas" panose="020B0609020204030204" pitchFamily="49" charset="0"/>
              </a:rPr>
              <a:t>      m=(</a:t>
            </a:r>
            <a:r>
              <a:rPr lang="en-US" altLang="zh-CN" dirty="0" err="1">
                <a:latin typeface="Consolas" panose="020B0609020204030204" pitchFamily="49" charset="0"/>
              </a:rPr>
              <a:t>l+r</a:t>
            </a:r>
            <a:r>
              <a:rPr lang="en-US" altLang="zh-CN" dirty="0">
                <a:latin typeface="Consolas" panose="020B0609020204030204" pitchFamily="49" charset="0"/>
              </a:rPr>
              <a:t>)/2</a:t>
            </a:r>
          </a:p>
          <a:p>
            <a:r>
              <a:rPr lang="en-US" altLang="zh-CN" dirty="0">
                <a:latin typeface="Consolas" panose="020B0609020204030204" pitchFamily="49" charset="0"/>
              </a:rPr>
              <a:t>      c=</a:t>
            </a:r>
            <a:r>
              <a:rPr lang="en-US" altLang="zh-CN" dirty="0" err="1">
                <a:latin typeface="Consolas" panose="020B0609020204030204" pitchFamily="49" charset="0"/>
              </a:rPr>
              <a:t>mergesort</a:t>
            </a:r>
            <a:r>
              <a:rPr lang="en-US" altLang="zh-CN" dirty="0">
                <a:latin typeface="Consolas" panose="020B0609020204030204" pitchFamily="49" charset="0"/>
              </a:rPr>
              <a:t>(a,l,m,h-1)</a:t>
            </a:r>
          </a:p>
          <a:p>
            <a:r>
              <a:rPr lang="en-US" altLang="zh-CN" dirty="0">
                <a:latin typeface="Consolas" panose="020B0609020204030204" pitchFamily="49" charset="0"/>
              </a:rPr>
              <a:t>      d=</a:t>
            </a:r>
            <a:r>
              <a:rPr lang="en-US" altLang="zh-CN" dirty="0" err="1">
                <a:latin typeface="Consolas" panose="020B0609020204030204" pitchFamily="49" charset="0"/>
              </a:rPr>
              <a:t>mergesort</a:t>
            </a:r>
            <a:r>
              <a:rPr lang="en-US" altLang="zh-CN" dirty="0">
                <a:latin typeface="Consolas" panose="020B0609020204030204" pitchFamily="49" charset="0"/>
              </a:rPr>
              <a:t>(a,m+1,r,h-1)</a:t>
            </a:r>
          </a:p>
          <a:p>
            <a:r>
              <a:rPr lang="en-US" altLang="zh-CN" dirty="0">
                <a:latin typeface="Consolas" panose="020B0609020204030204" pitchFamily="49" charset="0"/>
              </a:rPr>
              <a:t>      b=merge(</a:t>
            </a:r>
            <a:r>
              <a:rPr lang="en-US" altLang="zh-CN" dirty="0" err="1">
                <a:latin typeface="Consolas" panose="020B0609020204030204" pitchFamily="49" charset="0"/>
              </a:rPr>
              <a:t>c,d</a:t>
            </a:r>
            <a:r>
              <a:rPr lang="en-US" altLang="zh-CN" dirty="0">
                <a:latin typeface="Consolas" panose="020B0609020204030204" pitchFamily="49" charset="0"/>
              </a:rPr>
              <a:t>)</a:t>
            </a:r>
          </a:p>
          <a:p>
            <a:r>
              <a:rPr lang="en-US" altLang="zh-CN" dirty="0">
                <a:latin typeface="Consolas" panose="020B0609020204030204" pitchFamily="49" charset="0"/>
              </a:rPr>
              <a:t>  return b</a:t>
            </a:r>
          </a:p>
        </p:txBody>
      </p:sp>
      <p:sp>
        <p:nvSpPr>
          <p:cNvPr id="8" name="文本框 7">
            <a:extLst>
              <a:ext uri="{FF2B5EF4-FFF2-40B4-BE49-F238E27FC236}">
                <a16:creationId xmlns:a16="http://schemas.microsoft.com/office/drawing/2014/main" id="{ED06BD13-E5FA-4C3D-902A-37227E751A81}"/>
              </a:ext>
            </a:extLst>
          </p:cNvPr>
          <p:cNvSpPr txBox="1"/>
          <p:nvPr/>
        </p:nvSpPr>
        <p:spPr>
          <a:xfrm>
            <a:off x="4417622" y="1752600"/>
            <a:ext cx="4203864" cy="2862322"/>
          </a:xfrm>
          <a:prstGeom prst="rect">
            <a:avLst/>
          </a:prstGeom>
          <a:noFill/>
        </p:spPr>
        <p:txBody>
          <a:bodyPr wrap="square" rtlCol="0">
            <a:spAutoFit/>
          </a:bodyPr>
          <a:lstStyle/>
          <a:p>
            <a:r>
              <a:rPr lang="en-US" altLang="zh-CN" dirty="0">
                <a:latin typeface="Consolas" panose="020B0609020204030204" pitchFamily="49" charset="0"/>
              </a:rPr>
              <a:t>def merge(</a:t>
            </a:r>
            <a:r>
              <a:rPr lang="en-US" altLang="zh-CN" dirty="0" err="1">
                <a:latin typeface="Consolas" panose="020B0609020204030204" pitchFamily="49" charset="0"/>
              </a:rPr>
              <a:t>a,b</a:t>
            </a:r>
            <a:r>
              <a:rPr lang="en-US" altLang="zh-CN" dirty="0">
                <a:latin typeface="Consolas" panose="020B0609020204030204" pitchFamily="49" charset="0"/>
              </a:rPr>
              <a:t>):</a:t>
            </a:r>
          </a:p>
          <a:p>
            <a:r>
              <a:rPr lang="en-US" altLang="zh-CN" dirty="0">
                <a:latin typeface="Consolas" panose="020B0609020204030204" pitchFamily="49" charset="0"/>
              </a:rPr>
              <a:t>  c=[]</a:t>
            </a:r>
          </a:p>
          <a:p>
            <a:r>
              <a:rPr lang="en-US" altLang="zh-CN" dirty="0">
                <a:latin typeface="Consolas" panose="020B0609020204030204" pitchFamily="49" charset="0"/>
              </a:rPr>
              <a:t>  while </a:t>
            </a:r>
            <a:r>
              <a:rPr lang="en-US" altLang="zh-CN" dirty="0" err="1">
                <a:latin typeface="Consolas" panose="020B0609020204030204" pitchFamily="49" charset="0"/>
              </a:rPr>
              <a:t>a.size</a:t>
            </a:r>
            <a:r>
              <a:rPr lang="en-US" altLang="zh-CN" dirty="0">
                <a:latin typeface="Consolas" panose="020B0609020204030204" pitchFamily="49" charset="0"/>
              </a:rPr>
              <a:t>() and </a:t>
            </a:r>
            <a:r>
              <a:rPr lang="en-US" altLang="zh-CN" dirty="0" err="1">
                <a:latin typeface="Consolas" panose="020B0609020204030204" pitchFamily="49" charset="0"/>
              </a:rPr>
              <a:t>b.size</a:t>
            </a:r>
            <a:r>
              <a:rPr lang="en-US" altLang="zh-CN" dirty="0">
                <a:latin typeface="Consolas" panose="020B0609020204030204" pitchFamily="49" charset="0"/>
              </a:rPr>
              <a:t>():</a:t>
            </a:r>
          </a:p>
          <a:p>
            <a:r>
              <a:rPr lang="en-US" altLang="zh-CN" dirty="0">
                <a:latin typeface="Consolas" panose="020B0609020204030204" pitchFamily="49" charset="0"/>
              </a:rPr>
              <a:t>    if a[0]&lt;b[0]:</a:t>
            </a:r>
          </a:p>
          <a:p>
            <a:r>
              <a:rPr lang="en-US" altLang="zh-CN" dirty="0">
                <a:latin typeface="Consolas" panose="020B0609020204030204" pitchFamily="49" charset="0"/>
              </a:rPr>
              <a:t>      </a:t>
            </a:r>
            <a:r>
              <a:rPr lang="en-US" altLang="zh-CN" dirty="0" err="1">
                <a:latin typeface="Consolas" panose="020B0609020204030204" pitchFamily="49" charset="0"/>
              </a:rPr>
              <a:t>c.append</a:t>
            </a:r>
            <a:r>
              <a:rPr lang="en-US" altLang="zh-CN" dirty="0">
                <a:latin typeface="Consolas" panose="020B0609020204030204" pitchFamily="49" charset="0"/>
              </a:rPr>
              <a:t>(a[0])</a:t>
            </a:r>
          </a:p>
          <a:p>
            <a:r>
              <a:rPr lang="en-US" altLang="zh-CN" dirty="0">
                <a:latin typeface="Consolas" panose="020B0609020204030204" pitchFamily="49" charset="0"/>
              </a:rPr>
              <a:t>      </a:t>
            </a:r>
            <a:r>
              <a:rPr lang="en-US" altLang="zh-CN" dirty="0" err="1">
                <a:latin typeface="Consolas" panose="020B0609020204030204" pitchFamily="49" charset="0"/>
              </a:rPr>
              <a:t>a.pop_front</a:t>
            </a:r>
            <a:r>
              <a:rPr lang="en-US" altLang="zh-CN" dirty="0">
                <a:latin typeface="Consolas" panose="020B0609020204030204" pitchFamily="49" charset="0"/>
              </a:rPr>
              <a:t>()</a:t>
            </a:r>
          </a:p>
          <a:p>
            <a:r>
              <a:rPr lang="en-US" altLang="zh-CN" dirty="0">
                <a:latin typeface="Consolas" panose="020B0609020204030204" pitchFamily="49" charset="0"/>
              </a:rPr>
              <a:t>    else:</a:t>
            </a:r>
          </a:p>
          <a:p>
            <a:r>
              <a:rPr lang="en-US" altLang="zh-CN" dirty="0">
                <a:latin typeface="Consolas" panose="020B0609020204030204" pitchFamily="49" charset="0"/>
              </a:rPr>
              <a:t>      </a:t>
            </a:r>
            <a:r>
              <a:rPr lang="en-US" altLang="zh-CN" dirty="0" err="1">
                <a:latin typeface="Consolas" panose="020B0609020204030204" pitchFamily="49" charset="0"/>
              </a:rPr>
              <a:t>c.append</a:t>
            </a:r>
            <a:r>
              <a:rPr lang="en-US" altLang="zh-CN" dirty="0">
                <a:latin typeface="Consolas" panose="020B0609020204030204" pitchFamily="49" charset="0"/>
              </a:rPr>
              <a:t>(b[0])</a:t>
            </a:r>
          </a:p>
          <a:p>
            <a:r>
              <a:rPr lang="en-US" altLang="zh-CN" dirty="0">
                <a:latin typeface="Consolas" panose="020B0609020204030204" pitchFamily="49" charset="0"/>
              </a:rPr>
              <a:t>      </a:t>
            </a:r>
            <a:r>
              <a:rPr lang="en-US" altLang="zh-CN" dirty="0" err="1">
                <a:latin typeface="Consolas" panose="020B0609020204030204" pitchFamily="49" charset="0"/>
              </a:rPr>
              <a:t>b.pop_front</a:t>
            </a:r>
            <a:r>
              <a:rPr lang="en-US" altLang="zh-CN" dirty="0">
                <a:latin typeface="Consolas" panose="020B0609020204030204" pitchFamily="49" charset="0"/>
              </a:rPr>
              <a:t>()</a:t>
            </a:r>
          </a:p>
          <a:p>
            <a:r>
              <a:rPr lang="en-US" altLang="zh-CN" dirty="0">
                <a:latin typeface="Consolas" panose="020B0609020204030204" pitchFamily="49" charset="0"/>
              </a:rPr>
              <a:t>  return </a:t>
            </a:r>
            <a:r>
              <a:rPr lang="en-US" altLang="zh-CN" dirty="0" err="1">
                <a:latin typeface="Consolas" panose="020B0609020204030204" pitchFamily="49" charset="0"/>
              </a:rPr>
              <a:t>c+a+b</a:t>
            </a:r>
            <a:endParaRPr lang="en-US" altLang="zh-CN" dirty="0">
              <a:latin typeface="Consolas" panose="020B0609020204030204" pitchFamily="49" charset="0"/>
            </a:endParaRPr>
          </a:p>
        </p:txBody>
      </p:sp>
    </p:spTree>
    <p:extLst>
      <p:ext uri="{BB962C8B-B14F-4D97-AF65-F5344CB8AC3E}">
        <p14:creationId xmlns:p14="http://schemas.microsoft.com/office/powerpoint/2010/main" val="253786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0EEA3-95A9-4873-86E2-0922FF99AF4F}"/>
              </a:ext>
            </a:extLst>
          </p:cNvPr>
          <p:cNvSpPr>
            <a:spLocks noGrp="1"/>
          </p:cNvSpPr>
          <p:nvPr>
            <p:ph type="title"/>
          </p:nvPr>
        </p:nvSpPr>
        <p:spPr/>
        <p:txBody>
          <a:bodyPr/>
          <a:lstStyle/>
          <a:p>
            <a:r>
              <a:rPr lang="en-US" altLang="zh-CN" dirty="0" err="1"/>
              <a:t>Mergesort</a:t>
            </a:r>
            <a:r>
              <a:rPr lang="en-US" altLang="zh-CN" dirty="0"/>
              <a:t> Strikes Back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23A59A-B71F-441A-9DAC-810EEB087E3F}"/>
                  </a:ext>
                </a:extLst>
              </p:cNvPr>
              <p:cNvSpPr>
                <a:spLocks noGrp="1"/>
              </p:cNvSpPr>
              <p:nvPr>
                <p:ph idx="1"/>
              </p:nvPr>
            </p:nvSpPr>
            <p:spPr/>
            <p:txBody>
              <a:bodyPr/>
              <a:lstStyle/>
              <a:p>
                <a:r>
                  <a:rPr lang="zh-CN" altLang="en-US" dirty="0"/>
                  <a:t>先考虑这个</a:t>
                </a:r>
                <a:r>
                  <a:rPr lang="en-US" altLang="zh-CN" dirty="0"/>
                  <a:t>merge</a:t>
                </a:r>
                <a:r>
                  <a:rPr lang="zh-CN" altLang="en-US" dirty="0"/>
                  <a:t>在干啥。把序列分成一段一段的，每个段的开头都是前缀</a:t>
                </a:r>
                <a:r>
                  <a:rPr lang="en-US" altLang="zh-CN" dirty="0"/>
                  <a:t>max</a:t>
                </a:r>
                <a:r>
                  <a:rPr lang="zh-CN" altLang="en-US" dirty="0"/>
                  <a:t>，例如</a:t>
                </a:r>
                <a:r>
                  <a:rPr lang="en-US" altLang="zh-CN" dirty="0"/>
                  <a:t>1 2 4 3 5</a:t>
                </a:r>
                <a:r>
                  <a:rPr lang="zh-CN" altLang="en-US" dirty="0"/>
                  <a:t>就分成</a:t>
                </a:r>
                <a:r>
                  <a:rPr lang="en-US" altLang="zh-CN" dirty="0"/>
                  <a:t>1|2|4 3|5</a:t>
                </a:r>
                <a:r>
                  <a:rPr lang="zh-CN" altLang="en-US" dirty="0"/>
                  <a:t>这样。那么</a:t>
                </a:r>
                <a:r>
                  <a:rPr lang="en-US" altLang="zh-CN" dirty="0"/>
                  <a:t>merge</a:t>
                </a:r>
                <a:r>
                  <a:rPr lang="zh-CN" altLang="en-US" dirty="0"/>
                  <a:t>的时候我们就是要把两个序列的段按照开头排序，然后接在一起。这是因为我们一旦放过了一个段的开头，就会把段内剩下的元素也输出去，因为它小于段的开头。</a:t>
                </a:r>
                <a:endParaRPr lang="en-US" altLang="zh-CN" dirty="0"/>
              </a:p>
              <a:p>
                <a:r>
                  <a:rPr lang="zh-CN" altLang="en-US" dirty="0"/>
                  <a:t>接下来回到这个</a:t>
                </a:r>
                <a:r>
                  <a:rPr lang="en-US" altLang="zh-CN" dirty="0" err="1"/>
                  <a:t>mergesort</a:t>
                </a:r>
                <a:r>
                  <a:rPr lang="zh-CN" altLang="en-US" dirty="0"/>
                  <a:t>，我们发现这个</a:t>
                </a:r>
                <a:r>
                  <a:rPr lang="en-US" altLang="zh-CN" dirty="0" err="1"/>
                  <a:t>mergesort</a:t>
                </a:r>
                <a:r>
                  <a:rPr lang="zh-CN" altLang="en-US" dirty="0"/>
                  <a:t>就是把序列隔成了若干个区间（不再递归的区间）。长度为</a:t>
                </a:r>
                <a14:m>
                  <m:oMath xmlns:m="http://schemas.openxmlformats.org/officeDocument/2006/math">
                    <m:r>
                      <a:rPr lang="en-US" altLang="zh-CN" b="0" i="1" smtClean="0">
                        <a:latin typeface="Cambria Math" panose="02040503050406030204" pitchFamily="18" charset="0"/>
                      </a:rPr>
                      <m:t>𝑙</m:t>
                    </m:r>
                  </m:oMath>
                </a14:m>
                <a:r>
                  <a:rPr lang="zh-CN" altLang="en-US" dirty="0"/>
                  <a:t>的区间内部期望就有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4</m:t>
                        </m:r>
                      </m:den>
                    </m:f>
                  </m:oMath>
                </a14:m>
                <a:r>
                  <a:rPr lang="zh-CN" altLang="en-US" dirty="0"/>
                  <a:t>个逆序对，块内的元素</a:t>
                </a:r>
                <a:r>
                  <a:rPr lang="en-US" altLang="zh-CN" dirty="0"/>
                  <a:t>merge</a:t>
                </a:r>
                <a:r>
                  <a:rPr lang="zh-CN" altLang="en-US" dirty="0"/>
                  <a:t>的时候相对位置不变，所以块内的逆序对就只有这些。</a:t>
                </a:r>
              </a:p>
            </p:txBody>
          </p:sp>
        </mc:Choice>
        <mc:Fallback xmlns="">
          <p:sp>
            <p:nvSpPr>
              <p:cNvPr id="3" name="内容占位符 2">
                <a:extLst>
                  <a:ext uri="{FF2B5EF4-FFF2-40B4-BE49-F238E27FC236}">
                    <a16:creationId xmlns:a16="http://schemas.microsoft.com/office/drawing/2014/main" id="{D723A59A-B71F-441A-9DAC-810EEB087E3F}"/>
                  </a:ext>
                </a:extLst>
              </p:cNvPr>
              <p:cNvSpPr>
                <a:spLocks noGrp="1" noRot="1" noChangeAspect="1" noMove="1" noResize="1" noEditPoints="1" noAdjustHandles="1" noChangeArrowheads="1" noChangeShapeType="1" noTextEdit="1"/>
              </p:cNvSpPr>
              <p:nvPr>
                <p:ph idx="1"/>
              </p:nvPr>
            </p:nvSpPr>
            <p:spPr>
              <a:blipFill>
                <a:blip r:embed="rId2"/>
                <a:stretch>
                  <a:fillRect l="-848" t="-1154" r="-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8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0EEA3-95A9-4873-86E2-0922FF99AF4F}"/>
              </a:ext>
            </a:extLst>
          </p:cNvPr>
          <p:cNvSpPr>
            <a:spLocks noGrp="1"/>
          </p:cNvSpPr>
          <p:nvPr>
            <p:ph type="title"/>
          </p:nvPr>
        </p:nvSpPr>
        <p:spPr/>
        <p:txBody>
          <a:bodyPr/>
          <a:lstStyle/>
          <a:p>
            <a:r>
              <a:rPr lang="en-US" altLang="zh-CN" dirty="0" err="1"/>
              <a:t>Mergesort</a:t>
            </a:r>
            <a:r>
              <a:rPr lang="en-US" altLang="zh-CN" dirty="0"/>
              <a:t> Strikes Back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23A59A-B71F-441A-9DAC-810EEB087E3F}"/>
                  </a:ext>
                </a:extLst>
              </p:cNvPr>
              <p:cNvSpPr>
                <a:spLocks noGrp="1"/>
              </p:cNvSpPr>
              <p:nvPr>
                <p:ph idx="1"/>
              </p:nvPr>
            </p:nvSpPr>
            <p:spPr/>
            <p:txBody>
              <a:bodyPr>
                <a:normAutofit/>
              </a:bodyPr>
              <a:lstStyle/>
              <a:p>
                <a:r>
                  <a:rPr lang="zh-CN" altLang="en-US" dirty="0"/>
                  <a:t>接下来考虑来自不同区间的逆序对。假设两个区间长度为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2</m:t>
                        </m:r>
                      </m:sub>
                    </m:sSub>
                  </m:oMath>
                </a14:m>
                <a:r>
                  <a:rPr lang="zh-CN" altLang="en-US" dirty="0"/>
                  <a:t>，考虑第一个区间的第</a:t>
                </a:r>
                <a14:m>
                  <m:oMath xmlns:m="http://schemas.openxmlformats.org/officeDocument/2006/math">
                    <m:r>
                      <a:rPr lang="en-US" altLang="zh-CN" b="0" i="1" smtClean="0">
                        <a:latin typeface="Cambria Math" panose="02040503050406030204" pitchFamily="18" charset="0"/>
                      </a:rPr>
                      <m:t>𝑖</m:t>
                    </m:r>
                  </m:oMath>
                </a14:m>
                <a:r>
                  <a:rPr lang="zh-CN" altLang="en-US" dirty="0"/>
                  <a:t>个元素和第二个区间的第</a:t>
                </a:r>
                <a14:m>
                  <m:oMath xmlns:m="http://schemas.openxmlformats.org/officeDocument/2006/math">
                    <m:r>
                      <a:rPr lang="en-US" altLang="zh-CN" b="0" i="1" smtClean="0">
                        <a:latin typeface="Cambria Math" panose="02040503050406030204" pitchFamily="18" charset="0"/>
                      </a:rPr>
                      <m:t>𝑗</m:t>
                    </m:r>
                  </m:oMath>
                </a14:m>
                <a:r>
                  <a:rPr lang="zh-CN" altLang="en-US" dirty="0"/>
                  <a:t>个元素构成逆序对的概率。</a:t>
                </a:r>
                <a:endParaRPr lang="en-US" altLang="zh-CN" dirty="0"/>
              </a:p>
              <a:p>
                <a:r>
                  <a:rPr lang="zh-CN" altLang="en-US" dirty="0"/>
                  <a:t>考虑第一个区间中的前</a:t>
                </a:r>
                <a14:m>
                  <m:oMath xmlns:m="http://schemas.openxmlformats.org/officeDocument/2006/math">
                    <m:r>
                      <a:rPr lang="en-US" altLang="zh-CN" b="0" i="1" smtClean="0">
                        <a:latin typeface="Cambria Math" panose="02040503050406030204" pitchFamily="18" charset="0"/>
                      </a:rPr>
                      <m:t>𝑖</m:t>
                    </m:r>
                    <m:r>
                      <a:rPr lang="zh-CN" altLang="en-US" i="1">
                        <a:latin typeface="Cambria Math" panose="02040503050406030204" pitchFamily="18" charset="0"/>
                      </a:rPr>
                      <m:t>个</m:t>
                    </m:r>
                  </m:oMath>
                </a14:m>
                <a:r>
                  <a:rPr lang="zh-CN" altLang="en-US" dirty="0"/>
                  <a:t>元素和第二个区间中的前</a:t>
                </a:r>
                <a14:m>
                  <m:oMath xmlns:m="http://schemas.openxmlformats.org/officeDocument/2006/math">
                    <m:r>
                      <a:rPr lang="en-US" altLang="zh-CN" b="0" i="1" smtClean="0">
                        <a:latin typeface="Cambria Math" panose="02040503050406030204" pitchFamily="18" charset="0"/>
                      </a:rPr>
                      <m:t>𝑗</m:t>
                    </m:r>
                  </m:oMath>
                </a14:m>
                <a:r>
                  <a:rPr lang="zh-CN" altLang="en-US" dirty="0"/>
                  <a:t>个元素，这两个元素所在的块开头就分别是这两个前缀的最大值。如果这</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个元素的最大值是第一个区间中的前</a:t>
                </a:r>
                <a14:m>
                  <m:oMath xmlns:m="http://schemas.openxmlformats.org/officeDocument/2006/math">
                    <m:r>
                      <a:rPr lang="en-US" altLang="zh-CN" i="1">
                        <a:latin typeface="Cambria Math" panose="02040503050406030204" pitchFamily="18" charset="0"/>
                      </a:rPr>
                      <m:t>𝑖</m:t>
                    </m:r>
                    <m:r>
                      <a:rPr lang="zh-CN" altLang="en-US" i="1">
                        <a:latin typeface="Cambria Math" panose="02040503050406030204" pitchFamily="18" charset="0"/>
                      </a:rPr>
                      <m:t>个</m:t>
                    </m:r>
                  </m:oMath>
                </a14:m>
                <a:r>
                  <a:rPr lang="zh-CN" altLang="en-US" dirty="0"/>
                  <a:t>元素或第二个区间中的前</a:t>
                </a:r>
                <a14:m>
                  <m:oMath xmlns:m="http://schemas.openxmlformats.org/officeDocument/2006/math">
                    <m:r>
                      <a:rPr lang="en-US" altLang="zh-CN" i="1">
                        <a:latin typeface="Cambria Math" panose="02040503050406030204" pitchFamily="18" charset="0"/>
                      </a:rPr>
                      <m:t>𝑗</m:t>
                    </m:r>
                  </m:oMath>
                </a14:m>
                <a:r>
                  <a:rPr lang="zh-CN" altLang="en-US" dirty="0"/>
                  <a:t>个元素，那么无论如何都构不成逆序对。否则，考虑这个最大值开头的块，它一定会排在第一个区间的这个前缀后面。那么我们交换第一个区间中的前</a:t>
                </a:r>
                <a14:m>
                  <m:oMath xmlns:m="http://schemas.openxmlformats.org/officeDocument/2006/math">
                    <m:r>
                      <a:rPr lang="en-US" altLang="zh-CN" i="1">
                        <a:latin typeface="Cambria Math" panose="02040503050406030204" pitchFamily="18" charset="0"/>
                      </a:rPr>
                      <m:t>𝑖</m:t>
                    </m:r>
                    <m:r>
                      <a:rPr lang="zh-CN" altLang="en-US" i="1">
                        <a:latin typeface="Cambria Math" panose="02040503050406030204" pitchFamily="18" charset="0"/>
                      </a:rPr>
                      <m:t>个</m:t>
                    </m:r>
                  </m:oMath>
                </a14:m>
                <a:r>
                  <a:rPr lang="zh-CN" altLang="en-US" dirty="0"/>
                  <a:t>元素和第二个区间中的前</a:t>
                </a:r>
                <a14:m>
                  <m:oMath xmlns:m="http://schemas.openxmlformats.org/officeDocument/2006/math">
                    <m:r>
                      <a:rPr lang="en-US" altLang="zh-CN" i="1">
                        <a:latin typeface="Cambria Math" panose="02040503050406030204" pitchFamily="18" charset="0"/>
                      </a:rPr>
                      <m:t>𝑗</m:t>
                    </m:r>
                  </m:oMath>
                </a14:m>
                <a:r>
                  <a:rPr lang="zh-CN" altLang="en-US" dirty="0"/>
                  <a:t>个元素，原来有逆序对的现在就顺序了，否则现在就逆序了。所以，它们构成逆序对的概率就是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−2</m:t>
                        </m:r>
                      </m:num>
                      <m:den>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0" smtClean="0">
                            <a:latin typeface="Cambria Math" panose="02040503050406030204" pitchFamily="18" charset="0"/>
                          </a:rPr>
                          <m:t>1</m:t>
                        </m:r>
                      </m:num>
                      <m:den>
                        <m:r>
                          <a:rPr lang="en-US" altLang="zh-CN" b="0" i="0" smtClean="0">
                            <a:latin typeface="Cambria Math" panose="02040503050406030204" pitchFamily="18" charset="0"/>
                          </a:rPr>
                          <m:t>2</m:t>
                        </m:r>
                      </m:den>
                    </m:f>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0" smtClean="0">
                            <a:latin typeface="Cambria Math" panose="02040503050406030204" pitchFamily="18" charset="0"/>
                          </a:rPr>
                          <m:t>1</m:t>
                        </m:r>
                      </m:num>
                      <m:den>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j</m:t>
                        </m:r>
                      </m:den>
                    </m:f>
                  </m:oMath>
                </a14:m>
                <a:r>
                  <a:rPr lang="zh-CN" altLang="en-US" dirty="0"/>
                  <a:t>。</a:t>
                </a:r>
              </a:p>
            </p:txBody>
          </p:sp>
        </mc:Choice>
        <mc:Fallback xmlns="">
          <p:sp>
            <p:nvSpPr>
              <p:cNvPr id="3" name="内容占位符 2">
                <a:extLst>
                  <a:ext uri="{FF2B5EF4-FFF2-40B4-BE49-F238E27FC236}">
                    <a16:creationId xmlns:a16="http://schemas.microsoft.com/office/drawing/2014/main" id="{D723A59A-B71F-441A-9DAC-810EEB087E3F}"/>
                  </a:ext>
                </a:extLst>
              </p:cNvPr>
              <p:cNvSpPr>
                <a:spLocks noGrp="1" noRot="1" noChangeAspect="1" noMove="1" noResize="1" noEditPoints="1" noAdjustHandles="1" noChangeArrowheads="1" noChangeShapeType="1" noTextEdit="1"/>
              </p:cNvSpPr>
              <p:nvPr>
                <p:ph idx="1"/>
              </p:nvPr>
            </p:nvSpPr>
            <p:spPr>
              <a:blipFill>
                <a:blip r:embed="rId2"/>
                <a:stretch>
                  <a:fillRect l="-848" t="-1154"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9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0EEA3-95A9-4873-86E2-0922FF99AF4F}"/>
              </a:ext>
            </a:extLst>
          </p:cNvPr>
          <p:cNvSpPr>
            <a:spLocks noGrp="1"/>
          </p:cNvSpPr>
          <p:nvPr>
            <p:ph type="title"/>
          </p:nvPr>
        </p:nvSpPr>
        <p:spPr/>
        <p:txBody>
          <a:bodyPr/>
          <a:lstStyle/>
          <a:p>
            <a:r>
              <a:rPr lang="en-US" altLang="zh-CN" dirty="0" err="1"/>
              <a:t>Mergesort</a:t>
            </a:r>
            <a:r>
              <a:rPr lang="en-US" altLang="zh-CN" dirty="0"/>
              <a:t> Strikes Back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23A59A-B71F-441A-9DAC-810EEB087E3F}"/>
                  </a:ext>
                </a:extLst>
              </p:cNvPr>
              <p:cNvSpPr>
                <a:spLocks noGrp="1"/>
              </p:cNvSpPr>
              <p:nvPr>
                <p:ph idx="1"/>
              </p:nvPr>
            </p:nvSpPr>
            <p:spPr>
              <a:xfrm>
                <a:off x="1065214" y="1752599"/>
                <a:ext cx="10058400" cy="4517571"/>
              </a:xfrm>
            </p:spPr>
            <p:txBody>
              <a:bodyPr>
                <a:normAutofit/>
              </a:bodyPr>
              <a:lstStyle/>
              <a:p>
                <a:r>
                  <a:rPr lang="zh-CN" altLang="en-US" dirty="0"/>
                  <a:t>那么如果给定两个区间的长度</a:t>
                </a:r>
                <a14:m>
                  <m:oMath xmlns:m="http://schemas.openxmlformats.org/officeDocument/2006/math">
                    <m:r>
                      <a:rPr lang="en-US" altLang="zh-CN" b="0" i="1" smtClean="0">
                        <a:latin typeface="Cambria Math" panose="02040503050406030204" pitchFamily="18" charset="0"/>
                      </a:rPr>
                      <m:t>𝑎</m:t>
                    </m:r>
                  </m:oMath>
                </a14:m>
                <a:r>
                  <a:rPr lang="zh-CN" altLang="en-US" dirty="0"/>
                  <a:t>和</a:t>
                </a:r>
                <a14:m>
                  <m:oMath xmlns:m="http://schemas.openxmlformats.org/officeDocument/2006/math">
                    <m:r>
                      <a:rPr lang="en-US" altLang="zh-CN" b="0" i="1" dirty="0" smtClean="0">
                        <a:latin typeface="Cambria Math" panose="02040503050406030204" pitchFamily="18" charset="0"/>
                      </a:rPr>
                      <m:t>𝑏</m:t>
                    </m:r>
                  </m:oMath>
                </a14:m>
                <a:r>
                  <a:rPr lang="zh-CN" altLang="en-US" dirty="0"/>
                  <a:t>，期望形成的逆序对个数就是</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𝑎</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𝑏</m:t>
                            </m:r>
                          </m:sup>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den>
                            </m:f>
                            <m:r>
                              <a:rPr lang="en-US" altLang="zh-CN" b="0" i="1" smtClean="0">
                                <a:latin typeface="Cambria Math" panose="02040503050406030204" pitchFamily="18" charset="0"/>
                              </a:rPr>
                              <m:t>)</m:t>
                            </m:r>
                          </m:e>
                        </m:nary>
                      </m:e>
                    </m:nary>
                  </m:oMath>
                </a14:m>
                <a:r>
                  <a:rPr lang="zh-CN" altLang="en-US" dirty="0"/>
                  <a:t>，我们枚举</a:t>
                </a:r>
                <a:r>
                  <a:rPr lang="en-US" altLang="zh-CN" dirty="0" err="1"/>
                  <a:t>i</a:t>
                </a:r>
                <a:r>
                  <a:rPr lang="zh-CN" altLang="en-US" dirty="0"/>
                  <a:t>，预处理倒数的前缀和，就可以</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zh-CN" altLang="en-US" i="1">
                        <a:latin typeface="Cambria Math" panose="02040503050406030204" pitchFamily="18" charset="0"/>
                      </a:rPr>
                      <m:t>地</m:t>
                    </m:r>
                  </m:oMath>
                </a14:m>
                <a:r>
                  <a:rPr lang="zh-CN" altLang="en-US" dirty="0"/>
                  <a:t>求出这个值。</a:t>
                </a:r>
                <a:endParaRPr lang="en-US" altLang="zh-CN" dirty="0"/>
              </a:p>
              <a:p>
                <a:r>
                  <a:rPr lang="zh-CN" altLang="en-US" dirty="0"/>
                  <a:t>现在区间的个数可能有</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个，但注意到区间的种数并不多。事实上我们容易证明区间的长度只有两种，所以我们就可以</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求出答案。</a:t>
                </a:r>
                <a:endParaRPr lang="en-US" altLang="zh-CN" dirty="0"/>
              </a:p>
              <a:p>
                <a:r>
                  <a:rPr lang="zh-CN" altLang="en-US" dirty="0"/>
                  <a:t>证明：</a:t>
                </a:r>
                <a:endParaRPr lang="en-US" altLang="zh-CN" dirty="0"/>
              </a:p>
              <a:p>
                <a:pPr lvl="1"/>
                <a:r>
                  <a:rPr lang="zh-CN" altLang="en-US" dirty="0"/>
                  <a:t>对</a:t>
                </a:r>
                <a:r>
                  <a:rPr lang="en-US" altLang="zh-CN" dirty="0"/>
                  <a:t>k</a:t>
                </a:r>
                <a:r>
                  <a:rPr lang="zh-CN" altLang="en-US" dirty="0"/>
                  <a:t>归纳。假设深度为</a:t>
                </a:r>
                <a:r>
                  <a:rPr lang="en-US" altLang="zh-CN" dirty="0"/>
                  <a:t>k-1</a:t>
                </a:r>
                <a:r>
                  <a:rPr lang="zh-CN" altLang="en-US" dirty="0"/>
                  <a:t>时只有长度为</a:t>
                </a:r>
                <a:r>
                  <a:rPr lang="en-US" altLang="zh-CN" dirty="0"/>
                  <a:t>a</a:t>
                </a:r>
                <a:r>
                  <a:rPr lang="zh-CN" altLang="en-US" dirty="0"/>
                  <a:t>和</a:t>
                </a:r>
                <a:r>
                  <a:rPr lang="en-US" altLang="zh-CN" dirty="0"/>
                  <a:t>a+1</a:t>
                </a:r>
                <a:r>
                  <a:rPr lang="zh-CN" altLang="en-US" dirty="0"/>
                  <a:t>两种线段。</a:t>
                </a:r>
                <a:endParaRPr lang="en-US" altLang="zh-CN" dirty="0"/>
              </a:p>
              <a:p>
                <a:pPr lvl="1"/>
                <a:r>
                  <a:rPr lang="zh-CN" altLang="en-US" dirty="0"/>
                  <a:t>如果</a:t>
                </a:r>
                <a:r>
                  <a:rPr lang="en-US" altLang="zh-CN" dirty="0"/>
                  <a:t>a</a:t>
                </a:r>
                <a:r>
                  <a:rPr lang="zh-CN" altLang="en-US" dirty="0"/>
                  <a:t>是偶数，设</a:t>
                </a:r>
                <a:r>
                  <a:rPr lang="en-US" altLang="zh-CN" dirty="0"/>
                  <a:t>a=2t</a:t>
                </a:r>
                <a:r>
                  <a:rPr lang="zh-CN" altLang="en-US" dirty="0"/>
                  <a:t>，深度为</a:t>
                </a:r>
                <a:r>
                  <a:rPr lang="en-US" altLang="zh-CN" dirty="0"/>
                  <a:t>k</a:t>
                </a:r>
                <a:r>
                  <a:rPr lang="zh-CN" altLang="en-US" dirty="0"/>
                  <a:t>时就只有</a:t>
                </a:r>
                <a:r>
                  <a:rPr lang="en-US" altLang="zh-CN" dirty="0"/>
                  <a:t>t</a:t>
                </a:r>
                <a:r>
                  <a:rPr lang="zh-CN" altLang="en-US" dirty="0"/>
                  <a:t>和</a:t>
                </a:r>
                <a:r>
                  <a:rPr lang="en-US" altLang="zh-CN" dirty="0"/>
                  <a:t>t+1</a:t>
                </a:r>
                <a:r>
                  <a:rPr lang="zh-CN" altLang="en-US" dirty="0"/>
                  <a:t>两种线段。</a:t>
                </a:r>
                <a:endParaRPr lang="en-US" altLang="zh-CN" dirty="0"/>
              </a:p>
              <a:p>
                <a:pPr lvl="1"/>
                <a:r>
                  <a:rPr lang="zh-CN" altLang="en-US" dirty="0"/>
                  <a:t>如果</a:t>
                </a:r>
                <a:r>
                  <a:rPr lang="en-US" altLang="zh-CN" dirty="0"/>
                  <a:t>a</a:t>
                </a:r>
                <a:r>
                  <a:rPr lang="zh-CN" altLang="en-US" dirty="0"/>
                  <a:t>是奇数，设</a:t>
                </a:r>
                <a:r>
                  <a:rPr lang="en-US" altLang="zh-CN" dirty="0"/>
                  <a:t>a=2t+1</a:t>
                </a:r>
                <a:r>
                  <a:rPr lang="zh-CN" altLang="en-US" dirty="0"/>
                  <a:t>，深度为</a:t>
                </a:r>
                <a:r>
                  <a:rPr lang="en-US" altLang="zh-CN" dirty="0"/>
                  <a:t>k</a:t>
                </a:r>
                <a:r>
                  <a:rPr lang="zh-CN" altLang="en-US" dirty="0"/>
                  <a:t>时还是只有</a:t>
                </a:r>
                <a:r>
                  <a:rPr lang="en-US" altLang="zh-CN" dirty="0"/>
                  <a:t>t</a:t>
                </a:r>
                <a:r>
                  <a:rPr lang="zh-CN" altLang="en-US" dirty="0"/>
                  <a:t>和</a:t>
                </a:r>
                <a:r>
                  <a:rPr lang="en-US" altLang="zh-CN" dirty="0"/>
                  <a:t>t+1</a:t>
                </a:r>
                <a:r>
                  <a:rPr lang="zh-CN" altLang="en-US" dirty="0"/>
                  <a:t>两种线段。</a:t>
                </a:r>
              </a:p>
              <a:p>
                <a:pPr lvl="1"/>
                <a:endParaRPr lang="zh-CN" altLang="en-US" dirty="0"/>
              </a:p>
            </p:txBody>
          </p:sp>
        </mc:Choice>
        <mc:Fallback xmlns="">
          <p:sp>
            <p:nvSpPr>
              <p:cNvPr id="3" name="内容占位符 2">
                <a:extLst>
                  <a:ext uri="{FF2B5EF4-FFF2-40B4-BE49-F238E27FC236}">
                    <a16:creationId xmlns:a16="http://schemas.microsoft.com/office/drawing/2014/main" id="{D723A59A-B71F-441A-9DAC-810EEB087E3F}"/>
                  </a:ext>
                </a:extLst>
              </p:cNvPr>
              <p:cNvSpPr>
                <a:spLocks noGrp="1" noRot="1" noChangeAspect="1" noMove="1" noResize="1" noEditPoints="1" noAdjustHandles="1" noChangeArrowheads="1" noChangeShapeType="1" noTextEdit="1"/>
              </p:cNvSpPr>
              <p:nvPr>
                <p:ph idx="1"/>
              </p:nvPr>
            </p:nvSpPr>
            <p:spPr>
              <a:xfrm>
                <a:off x="1065214" y="1752599"/>
                <a:ext cx="10058400" cy="4517571"/>
              </a:xfrm>
              <a:blipFill>
                <a:blip r:embed="rId2"/>
                <a:stretch>
                  <a:fillRect l="-848" t="-943" r="-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18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Strongly Connected Tournament</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a:t>
                </a:r>
                <a:r>
                  <a:rPr lang="en-US" altLang="zh-CN" dirty="0"/>
                  <a:t>n</a:t>
                </a:r>
                <a:r>
                  <a:rPr lang="zh-CN" altLang="en-US" dirty="0"/>
                  <a:t>个人在比赛。比赛规则如下：</a:t>
                </a:r>
                <a:endParaRPr lang="en-US" altLang="zh-CN" dirty="0"/>
              </a:p>
              <a:p>
                <a:pPr lvl="1"/>
                <a:r>
                  <a:rPr lang="zh-CN" altLang="en-US" dirty="0"/>
                  <a:t>一开始每两个人打一局。</a:t>
                </a:r>
                <a:endParaRPr lang="en-US" altLang="zh-CN" dirty="0"/>
              </a:p>
              <a:p>
                <a:pPr lvl="1"/>
                <a:r>
                  <a:rPr lang="zh-CN" altLang="en-US" dirty="0"/>
                  <a:t>建出一个有向图。对于每一局，假设</a:t>
                </a:r>
                <a:r>
                  <a:rPr lang="en-US" altLang="zh-CN" dirty="0"/>
                  <a:t>a</a:t>
                </a:r>
                <a:r>
                  <a:rPr lang="zh-CN" altLang="en-US" dirty="0"/>
                  <a:t>赢了</a:t>
                </a:r>
                <a:r>
                  <a:rPr lang="en-US" altLang="zh-CN" dirty="0"/>
                  <a:t>b</a:t>
                </a:r>
                <a:r>
                  <a:rPr lang="zh-CN" altLang="en-US" dirty="0"/>
                  <a:t>，就把</a:t>
                </a:r>
                <a:r>
                  <a:rPr lang="en-US" altLang="zh-CN" dirty="0"/>
                  <a:t>a</a:t>
                </a:r>
                <a:r>
                  <a:rPr lang="zh-CN" altLang="en-US" dirty="0"/>
                  <a:t>向</a:t>
                </a:r>
                <a:r>
                  <a:rPr lang="en-US" altLang="zh-CN" dirty="0"/>
                  <a:t>b</a:t>
                </a:r>
                <a:r>
                  <a:rPr lang="zh-CN" altLang="en-US" dirty="0"/>
                  <a:t>连边。</a:t>
                </a:r>
                <a:endParaRPr lang="en-US" altLang="zh-CN" dirty="0"/>
              </a:p>
              <a:p>
                <a:pPr lvl="1"/>
                <a:r>
                  <a:rPr lang="zh-CN" altLang="en-US" dirty="0"/>
                  <a:t>把给定的有向图缩强连通分量。每个强连通分量内的人继续递归用这个过程比赛。</a:t>
                </a:r>
                <a:endParaRPr lang="en-US" altLang="zh-CN" dirty="0"/>
              </a:p>
              <a:p>
                <a:r>
                  <a:rPr lang="zh-CN" altLang="en-US" dirty="0"/>
                  <a:t>对于两个编号为</a:t>
                </a:r>
                <a:r>
                  <a:rPr lang="en-US" altLang="zh-CN" dirty="0" err="1"/>
                  <a:t>i</a:t>
                </a:r>
                <a:r>
                  <a:rPr lang="zh-CN" altLang="en-US" dirty="0"/>
                  <a:t>的人和编号为</a:t>
                </a:r>
                <a:r>
                  <a:rPr lang="en-US" altLang="zh-CN" dirty="0"/>
                  <a:t>j</a:t>
                </a:r>
                <a:r>
                  <a:rPr lang="zh-CN" altLang="en-US" dirty="0"/>
                  <a:t>的人，不妨设</a:t>
                </a:r>
                <a:r>
                  <a:rPr lang="en-US" altLang="zh-CN" dirty="0" err="1"/>
                  <a:t>i</a:t>
                </a:r>
                <a:r>
                  <a:rPr lang="en-US" altLang="zh-CN" dirty="0"/>
                  <a:t>&lt;j</a:t>
                </a:r>
                <a:r>
                  <a:rPr lang="zh-CN" altLang="en-US" dirty="0"/>
                  <a:t>，那么</a:t>
                </a:r>
                <a:r>
                  <a:rPr lang="en-US" altLang="zh-CN" dirty="0" err="1"/>
                  <a:t>i</a:t>
                </a:r>
                <a:r>
                  <a:rPr lang="zh-CN" altLang="en-US" dirty="0"/>
                  <a:t>打赢</a:t>
                </a:r>
                <a:r>
                  <a:rPr lang="en-US" altLang="zh-CN" dirty="0"/>
                  <a:t>j</a:t>
                </a:r>
                <a:r>
                  <a:rPr lang="zh-CN" altLang="en-US" dirty="0"/>
                  <a:t>的概率为</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oMath>
                </a14:m>
                <a:r>
                  <a:rPr lang="zh-CN" altLang="en-US" dirty="0"/>
                  <a:t>。输出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，输出期望要打几局</a:t>
                </a:r>
                <a:r>
                  <a:rPr lang="en-US" altLang="zh-CN" dirty="0"/>
                  <a:t>mod 998244353</a:t>
                </a:r>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≤2000</m:t>
                    </m:r>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𝑎</m:t>
                    </m:r>
                    <m:r>
                      <a:rPr lang="en-US" altLang="zh-CN" b="0" i="1" smtClean="0">
                        <a:latin typeface="Cambria Math" panose="02040503050406030204" pitchFamily="18" charset="0"/>
                      </a:rPr>
                      <m:t>&lt;</m:t>
                    </m:r>
                    <m:r>
                      <a:rPr lang="en-US" altLang="zh-CN" b="0" i="1" smtClean="0">
                        <a:latin typeface="Cambria Math" panose="02040503050406030204" pitchFamily="18" charset="0"/>
                      </a:rPr>
                      <m:t>𝑏</m:t>
                    </m:r>
                    <m:r>
                      <a:rPr lang="en-US" altLang="zh-CN" b="0" i="1" smtClean="0">
                        <a:latin typeface="Cambria Math" panose="02040503050406030204" pitchFamily="18" charset="0"/>
                      </a:rPr>
                      <m:t>≤100</m:t>
                    </m:r>
                    <m:r>
                      <a:rPr lang="zh-CN" altLang="en-US" i="1">
                        <a:latin typeface="Cambria Math" panose="02040503050406030204" pitchFamily="18" charset="0"/>
                      </a:rPr>
                      <m:t>。</m:t>
                    </m:r>
                  </m:oMath>
                </a14:m>
                <a:endParaRPr lang="en-US" altLang="zh-CN" b="0"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66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Hello 2018</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719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Strongly Connected Tournament</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1065213" y="1752600"/>
                <a:ext cx="10705609" cy="4229100"/>
              </a:xfrm>
            </p:spPr>
            <p:txBody>
              <a:bodyPr/>
              <a:lstStyle/>
              <a:p>
                <a:r>
                  <a:rPr lang="zh-CN" altLang="en-US" dirty="0"/>
                  <a:t>记</a:t>
                </a:r>
                <a:r>
                  <a:rPr lang="en-US" altLang="zh-CN" dirty="0" err="1"/>
                  <a:t>ans</a:t>
                </a:r>
                <a:r>
                  <a:rPr lang="en-US" altLang="zh-CN" dirty="0"/>
                  <a:t>[t]</a:t>
                </a:r>
                <a:r>
                  <a:rPr lang="zh-CN" altLang="en-US" dirty="0"/>
                  <a:t>为</a:t>
                </a:r>
                <a:r>
                  <a:rPr lang="en-US" altLang="zh-CN" dirty="0"/>
                  <a:t>n=t</a:t>
                </a:r>
                <a:r>
                  <a:rPr lang="zh-CN" altLang="en-US" dirty="0"/>
                  <a:t>时的答案，考虑枚举最菜的强连通分量，那么这个强连通分量本身必须连通，并且这些人被其他人吊着打，那么假设它的大小为</a:t>
                </a:r>
                <a14:m>
                  <m:oMath xmlns:m="http://schemas.openxmlformats.org/officeDocument/2006/math">
                    <m:r>
                      <a:rPr lang="en-US" altLang="zh-CN" b="0" i="1" smtClean="0">
                        <a:latin typeface="Cambria Math" panose="02040503050406030204" pitchFamily="18" charset="0"/>
                      </a:rPr>
                      <m:t>𝑠</m:t>
                    </m:r>
                    <m:r>
                      <a:rPr lang="zh-CN" altLang="en-US" i="1">
                        <a:latin typeface="Cambria Math" panose="02040503050406030204" pitchFamily="18" charset="0"/>
                      </a:rPr>
                      <m:t>，</m:t>
                    </m:r>
                  </m:oMath>
                </a14:m>
                <a:r>
                  <a:rPr lang="zh-CN" altLang="en-US" b="0" dirty="0"/>
                  <a:t>我们就已经打了</a:t>
                </a: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zh-CN" altLang="en-US" b="0" dirty="0"/>
                  <a:t>局了，这</a:t>
                </a:r>
                <a14:m>
                  <m:oMath xmlns:m="http://schemas.openxmlformats.org/officeDocument/2006/math">
                    <m:r>
                      <a:rPr lang="en-US" altLang="zh-CN" b="0" i="1" smtClean="0">
                        <a:latin typeface="Cambria Math" panose="02040503050406030204" pitchFamily="18" charset="0"/>
                      </a:rPr>
                      <m:t>𝑠</m:t>
                    </m:r>
                  </m:oMath>
                </a14:m>
                <a:r>
                  <a:rPr lang="zh-CN" altLang="en-US" b="0" dirty="0"/>
                  <a:t>个人还要接着打，剩下的</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a14:m>
                <a:r>
                  <a:rPr lang="zh-CN" altLang="en-US" b="0" dirty="0"/>
                  <a:t>个人还没考虑，所以我们有：</a:t>
                </a:r>
                <a:br>
                  <a:rPr lang="en-US" altLang="zh-CN" b="0" dirty="0"/>
                </a:br>
                <a14:m>
                  <m:oMath xmlns:m="http://schemas.openxmlformats.org/officeDocument/2006/math">
                    <m:r>
                      <a:rPr lang="en-US" altLang="zh-CN" b="0" i="1" smtClean="0">
                        <a:latin typeface="Cambria Math" panose="02040503050406030204" pitchFamily="18" charset="0"/>
                      </a:rPr>
                      <m:t>𝑎𝑛𝑠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r>
                          <a:rPr lang="en-US" altLang="zh-CN" b="0" i="1" smtClean="0">
                            <a:latin typeface="Cambria Math" panose="02040503050406030204" pitchFamily="18" charset="0"/>
                          </a:rPr>
                          <m:t>𝑠𝑡𝑟𝑜𝑛𝑔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𝑐𝑝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𝑎𝑛𝑠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𝑎𝑛𝑠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e>
                        </m:d>
                      </m:e>
                    </m:nary>
                  </m:oMath>
                </a14:m>
                <a:endParaRPr lang="en-US" altLang="zh-CN" b="0" dirty="0"/>
              </a:p>
              <a:p>
                <a:r>
                  <a:rPr lang="zh-CN" altLang="en-US" dirty="0"/>
                  <a:t>其中</a:t>
                </a:r>
                <a:r>
                  <a:rPr lang="en-US" altLang="zh-CN" dirty="0"/>
                  <a:t>strong(s)</a:t>
                </a:r>
                <a:r>
                  <a:rPr lang="zh-CN" altLang="en-US" dirty="0"/>
                  <a:t>表示</a:t>
                </a:r>
                <a:r>
                  <a:rPr lang="en-US" altLang="zh-CN" dirty="0"/>
                  <a:t>s</a:t>
                </a:r>
                <a:r>
                  <a:rPr lang="zh-CN" altLang="en-US" dirty="0"/>
                  <a:t>个人形成的图强连通的方案数，</a:t>
                </a:r>
                <a:r>
                  <a:rPr lang="en-US" altLang="zh-CN" dirty="0"/>
                  <a:t>cp(</a:t>
                </a:r>
                <a:r>
                  <a:rPr lang="en-US" altLang="zh-CN" dirty="0" err="1"/>
                  <a:t>t,s</a:t>
                </a:r>
                <a:r>
                  <a:rPr lang="en-US" altLang="zh-CN" dirty="0"/>
                  <a:t>)</a:t>
                </a:r>
                <a:r>
                  <a:rPr lang="zh-CN" altLang="en-US" dirty="0"/>
                  <a:t>为</a:t>
                </a:r>
                <a:r>
                  <a:rPr lang="en-US" altLang="zh-CN" dirty="0"/>
                  <a:t>t</a:t>
                </a:r>
                <a:r>
                  <a:rPr lang="zh-CN" altLang="en-US" dirty="0"/>
                  <a:t>个人中有</a:t>
                </a:r>
                <a:r>
                  <a:rPr lang="en-US" altLang="zh-CN" dirty="0"/>
                  <a:t>s</a:t>
                </a:r>
                <a:r>
                  <a:rPr lang="zh-CN" altLang="en-US" dirty="0"/>
                  <a:t>个人被其他人吊着打的方案数。注意这里转移是成环的，当</a:t>
                </a:r>
                <a:r>
                  <a:rPr lang="en-US" altLang="zh-CN" dirty="0"/>
                  <a:t>s=t</a:t>
                </a:r>
                <a:r>
                  <a:rPr lang="zh-CN" altLang="en-US" dirty="0"/>
                  <a:t>时</a:t>
                </a:r>
                <a:r>
                  <a:rPr lang="en-US" altLang="zh-CN" dirty="0" err="1"/>
                  <a:t>ans</a:t>
                </a:r>
                <a:r>
                  <a:rPr lang="en-US" altLang="zh-CN" dirty="0"/>
                  <a:t>(s)</a:t>
                </a:r>
                <a:r>
                  <a:rPr lang="zh-CN" altLang="en-US" dirty="0"/>
                  <a:t>会从自己转移，需要移项一下。</a:t>
                </a:r>
                <a:endParaRPr lang="en-US" altLang="zh-CN" b="0"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1065213" y="1752600"/>
                <a:ext cx="10705609" cy="4229100"/>
              </a:xfrm>
              <a:blipFill>
                <a:blip r:embed="rId2"/>
                <a:stretch>
                  <a:fillRect l="-797" t="-1154" r="-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555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Strongly Connected Tournament</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1065213" y="1752600"/>
                <a:ext cx="10705609" cy="4229100"/>
              </a:xfrm>
            </p:spPr>
            <p:txBody>
              <a:bodyPr/>
              <a:lstStyle/>
              <a:p>
                <a:r>
                  <a:rPr lang="zh-CN" altLang="en-US" dirty="0"/>
                  <a:t>考虑如何求</a:t>
                </a:r>
                <a:r>
                  <a:rPr lang="en-US" altLang="zh-CN" dirty="0"/>
                  <a:t>strong(s)</a:t>
                </a:r>
                <a:r>
                  <a:rPr lang="zh-CN" altLang="en-US" dirty="0"/>
                  <a:t>。这个较为简单，我们只需要容斥掉存在一些被吊打的强连通网友的方案数即可。</a:t>
                </a:r>
                <a:endParaRPr lang="en-US" altLang="zh-CN" dirty="0"/>
              </a:p>
              <a:p>
                <a14:m>
                  <m:oMath xmlns:m="http://schemas.openxmlformats.org/officeDocument/2006/math">
                    <m:r>
                      <a:rPr lang="en-US" altLang="zh-CN" b="0" i="1" smtClean="0">
                        <a:latin typeface="Cambria Math" panose="02040503050406030204" pitchFamily="18" charset="0"/>
                      </a:rPr>
                      <m:t>𝑠𝑡𝑟𝑜𝑛𝑔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=1−</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𝑠</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𝑠𝑡𝑟𝑜𝑛𝑔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𝑐𝑝</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r>
                  <a:rPr lang="zh-CN" altLang="en-US" b="0" dirty="0"/>
                  <a:t>。</a:t>
                </a:r>
                <a:endParaRPr lang="en-US" altLang="zh-CN" b="0" dirty="0"/>
              </a:p>
              <a:p>
                <a:r>
                  <a:rPr lang="zh-CN" altLang="en-US" dirty="0"/>
                  <a:t>接下来考虑如何求</a:t>
                </a:r>
                <a:r>
                  <a:rPr lang="en-US" altLang="zh-CN" dirty="0"/>
                  <a:t>cp(</a:t>
                </a:r>
                <a:r>
                  <a:rPr lang="en-US" altLang="zh-CN" dirty="0" err="1"/>
                  <a:t>t,s</a:t>
                </a:r>
                <a:r>
                  <a:rPr lang="en-US" altLang="zh-CN" dirty="0"/>
                  <a:t>)</a:t>
                </a:r>
                <a:r>
                  <a:rPr lang="zh-CN" altLang="en-US" dirty="0"/>
                  <a:t>，考虑编号为</a:t>
                </a:r>
                <a:r>
                  <a:rPr lang="en-US" altLang="zh-CN" dirty="0"/>
                  <a:t>t</a:t>
                </a:r>
                <a:r>
                  <a:rPr lang="zh-CN" altLang="en-US" dirty="0"/>
                  <a:t>的人，如果他属于败者组，他就要被其他的</a:t>
                </a:r>
                <a:r>
                  <a:rPr lang="en-US" altLang="zh-CN" dirty="0"/>
                  <a:t>t-s</a:t>
                </a:r>
                <a:r>
                  <a:rPr lang="zh-CN" altLang="en-US" dirty="0"/>
                  <a:t>个人吊着打，否则他就需要吊打前面的</a:t>
                </a:r>
                <a:r>
                  <a:rPr lang="en-US" altLang="zh-CN" dirty="0"/>
                  <a:t>s</a:t>
                </a:r>
                <a:r>
                  <a:rPr lang="zh-CN" altLang="en-US" dirty="0"/>
                  <a:t>个人。</a:t>
                </a:r>
                <a:endParaRPr lang="en-US" altLang="zh-CN" dirty="0"/>
              </a:p>
              <a:p>
                <a14:m>
                  <m:oMath xmlns:m="http://schemas.openxmlformats.org/officeDocument/2006/math">
                    <m:r>
                      <a:rPr lang="en-US" altLang="zh-CN" b="0" i="1" smtClean="0">
                        <a:latin typeface="Cambria Math" panose="02040503050406030204" pitchFamily="18" charset="0"/>
                      </a:rPr>
                      <m:t>𝑐𝑝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𝑠</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𝑝</m:t>
                            </m:r>
                          </m:e>
                        </m:d>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𝑐𝑝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𝑠</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p>
                    </m:sSup>
                  </m:oMath>
                </a14:m>
                <a:r>
                  <a:rPr lang="zh-CN" altLang="en-US" b="0" dirty="0"/>
                  <a:t>。</a:t>
                </a:r>
                <a:endParaRPr lang="en-US" altLang="zh-CN" b="0" dirty="0"/>
              </a:p>
              <a:p>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b="0" dirty="0"/>
                  <a:t>。</a:t>
                </a:r>
                <a:endParaRPr lang="en-US" altLang="zh-CN" b="0"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1065213" y="1752600"/>
                <a:ext cx="10705609" cy="4229100"/>
              </a:xfrm>
              <a:blipFill>
                <a:blip r:embed="rId2"/>
                <a:stretch>
                  <a:fillRect l="-797" t="-1154" r="-5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250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Little Elephant and Broken Sorting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有一个长度为</a:t>
                </a:r>
                <a:r>
                  <a:rPr lang="en-US" altLang="zh-CN" dirty="0"/>
                  <a:t>n</a:t>
                </a:r>
                <a:r>
                  <a:rPr lang="zh-CN" altLang="en-US" dirty="0"/>
                  <a:t>的排列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oMath>
                </a14:m>
                <a:r>
                  <a:rPr lang="zh-CN" altLang="en-US" dirty="0"/>
                  <a:t>，接下来进行</a:t>
                </a:r>
                <a:r>
                  <a:rPr lang="en-US" altLang="zh-CN" dirty="0"/>
                  <a:t>m</a:t>
                </a:r>
                <a:r>
                  <a:rPr lang="zh-CN" altLang="en-US" dirty="0"/>
                  <a:t>步操作。</a:t>
                </a:r>
                <a:endParaRPr lang="en-US" altLang="zh-CN" dirty="0"/>
              </a:p>
              <a:p>
                <a:r>
                  <a:rPr lang="zh-CN" altLang="en-US" dirty="0"/>
                  <a:t>每步操作给定两个不同的正整数</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，然后有</a:t>
                </a:r>
                <a14:m>
                  <m:oMath xmlns:m="http://schemas.openxmlformats.org/officeDocument/2006/math">
                    <m:r>
                      <a:rPr lang="en-US" altLang="zh-CN" b="0" i="1" smtClean="0">
                        <a:latin typeface="Cambria Math" panose="02040503050406030204" pitchFamily="18" charset="0"/>
                      </a:rPr>
                      <m:t>50%</m:t>
                    </m:r>
                  </m:oMath>
                </a14:m>
                <a:r>
                  <a:rPr lang="zh-CN" altLang="en-US" dirty="0"/>
                  <a:t>的概率交换</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𝑎</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𝑏</m:t>
                        </m:r>
                      </m:sub>
                    </m:sSub>
                  </m:oMath>
                </a14:m>
                <a:r>
                  <a:rPr lang="zh-CN" altLang="en-US" dirty="0"/>
                  <a:t>。</a:t>
                </a:r>
                <a:endParaRPr lang="en-US" altLang="zh-CN" dirty="0"/>
              </a:p>
              <a:p>
                <a:r>
                  <a:rPr lang="zh-CN" altLang="en-US" dirty="0"/>
                  <a:t>求最后排列的逆序对数的期望，保留</a:t>
                </a:r>
                <a:r>
                  <a:rPr lang="en-US" altLang="zh-CN" dirty="0"/>
                  <a:t>6</a:t>
                </a:r>
                <a:r>
                  <a:rPr lang="zh-CN" altLang="en-US" dirty="0"/>
                  <a:t>位小数。</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≤1000</m:t>
                    </m:r>
                  </m:oMath>
                </a14:m>
                <a:r>
                  <a:rPr lang="zh-CN" altLang="en-US" dirty="0"/>
                  <a:t>。</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Codeforces</a:t>
            </a:r>
            <a:r>
              <a:rPr lang="en-US" altLang="zh-CN" dirty="0">
                <a:latin typeface="Calibri" panose="020F0502020204030204" pitchFamily="34" charset="0"/>
                <a:cs typeface="Calibri" panose="020F0502020204030204" pitchFamily="34" charset="0"/>
              </a:rPr>
              <a:t> Round #157</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63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Every Day is a Holiday</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en-US" altLang="zh-CN" dirty="0"/>
                  <a:t>Byteland</a:t>
                </a:r>
                <a:r>
                  <a:rPr lang="zh-CN" altLang="en-US" dirty="0"/>
                  <a:t>中，一年有恰好</a:t>
                </a:r>
                <a:r>
                  <a:rPr lang="en-US" altLang="zh-CN" dirty="0"/>
                  <a:t>d</a:t>
                </a:r>
                <a:r>
                  <a:rPr lang="zh-CN" altLang="en-US" dirty="0"/>
                  <a:t>天。一年中的有些日子是假日，定义如下：</a:t>
                </a:r>
                <a:endParaRPr lang="en-US" altLang="zh-CN" dirty="0"/>
              </a:p>
              <a:p>
                <a:pPr lvl="1"/>
                <a:r>
                  <a:rPr lang="zh-CN" altLang="en-US" dirty="0"/>
                  <a:t>皇帝出生的日子是假日</a:t>
                </a:r>
                <a:endParaRPr lang="en-US" altLang="zh-CN" dirty="0"/>
              </a:p>
              <a:p>
                <a:pPr lvl="1"/>
                <a:r>
                  <a:rPr lang="zh-CN" altLang="en-US" dirty="0"/>
                  <a:t>如果一天的前一天和后一天都是假日，那么它也是假日</a:t>
                </a:r>
                <a:endParaRPr lang="en-US" altLang="zh-CN" dirty="0"/>
              </a:p>
              <a:p>
                <a:r>
                  <a:rPr lang="zh-CN" altLang="en-US" dirty="0"/>
                  <a:t>一开始没有假日，接下来会上任若干皇帝。假设每个皇帝的生日在一年中均匀随机，期望要多少任皇帝才能让一年中的每一天都是假日呢？</a:t>
                </a:r>
                <a:endParaRPr lang="en-US" altLang="zh-CN" dirty="0"/>
              </a:p>
              <a:p>
                <a:r>
                  <a:rPr lang="zh-CN" altLang="en-US" dirty="0"/>
                  <a:t>输出答案</a:t>
                </a:r>
                <a:r>
                  <a:rPr lang="en-US" altLang="zh-CN" dirty="0"/>
                  <a:t>mod 998244353</a:t>
                </a:r>
                <a:r>
                  <a:rPr lang="zh-CN" altLang="en-US" dirty="0"/>
                  <a:t>，</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1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Project Euler 645</a:t>
            </a:r>
            <a:r>
              <a:rPr lang="zh-CN" altLang="en-US" dirty="0">
                <a:latin typeface="Calibri" panose="020F0502020204030204" pitchFamily="34" charset="0"/>
                <a:cs typeface="Calibri" panose="020F0502020204030204" pitchFamily="34" charset="0"/>
              </a:rPr>
              <a:t>，有加强</a:t>
            </a:r>
          </a:p>
        </p:txBody>
      </p:sp>
    </p:spTree>
    <p:extLst>
      <p:ext uri="{BB962C8B-B14F-4D97-AF65-F5344CB8AC3E}">
        <p14:creationId xmlns:p14="http://schemas.microsoft.com/office/powerpoint/2010/main" val="113933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Every Day is a Holiday</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让每一天都是假日就等价于没有连续的两个没有皇帝出生的日子。</a:t>
                </a:r>
                <a:endParaRPr lang="en-US" altLang="zh-CN" dirty="0"/>
              </a:p>
              <a:p>
                <a:r>
                  <a:rPr lang="zh-CN" altLang="en-US" dirty="0"/>
                  <a:t>考虑令</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为有恰好</a:t>
                </a:r>
                <a:r>
                  <a:rPr lang="en-US" altLang="zh-CN" dirty="0"/>
                  <a:t>n</a:t>
                </a:r>
                <a:r>
                  <a:rPr lang="zh-CN" altLang="en-US" dirty="0"/>
                  <a:t>个不同生日的皇帝出生后每一天都是假日的概率。记相邻两个皇帝的间隔依次为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a14:m>
                <a:r>
                  <a:rPr lang="zh-CN" altLang="en-US" dirty="0"/>
                  <a:t>，那么总方案数就是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t>的方案数，即</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r>
                  <a:rPr lang="zh-CN" altLang="en-US" dirty="0"/>
                  <a:t>，而合法的方案还需要满足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≤2</m:t>
                    </m:r>
                  </m:oMath>
                </a14:m>
                <a:r>
                  <a:rPr lang="zh-CN" altLang="en-US" dirty="0"/>
                  <a:t>，那么</a:t>
                </a:r>
                <a:r>
                  <a:rPr lang="en-US" altLang="zh-CN" dirty="0"/>
                  <a:t>=2</a:t>
                </a:r>
                <a:r>
                  <a:rPr lang="zh-CN" altLang="en-US" dirty="0"/>
                  <a:t>的就需要恰好有</a:t>
                </a:r>
                <a:r>
                  <a:rPr lang="en-US" altLang="zh-CN" dirty="0"/>
                  <a:t>d-n</a:t>
                </a:r>
                <a:r>
                  <a:rPr lang="zh-CN" altLang="en-US" dirty="0"/>
                  <a:t>个，所以方案数就是</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bSup>
                  </m:oMath>
                </a14:m>
                <a:r>
                  <a:rPr lang="zh-CN" altLang="en-US" dirty="0"/>
                  <a:t>。所以</a:t>
                </a:r>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bSup>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den>
                    </m:f>
                  </m:oMath>
                </a14:m>
                <a:r>
                  <a:rPr lang="zh-CN" altLang="en-US" dirty="0"/>
                  <a:t>。</a:t>
                </a:r>
                <a:endParaRPr lang="en-US" altLang="zh-CN" dirty="0"/>
              </a:p>
              <a:p>
                <a:r>
                  <a:rPr lang="zh-CN" altLang="en-US" dirty="0"/>
                  <a:t>注意到已经出生了</a:t>
                </a:r>
                <a14:m>
                  <m:oMath xmlns:m="http://schemas.openxmlformats.org/officeDocument/2006/math">
                    <m:r>
                      <a:rPr lang="en-US" altLang="zh-CN" b="0" i="1" smtClean="0">
                        <a:latin typeface="Cambria Math" panose="02040503050406030204" pitchFamily="18" charset="0"/>
                      </a:rPr>
                      <m:t>𝑘</m:t>
                    </m:r>
                  </m:oMath>
                </a14:m>
                <a:r>
                  <a:rPr lang="zh-CN" altLang="en-US" dirty="0"/>
                  <a:t>个不同生日的皇帝后下一个期望要过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den>
                    </m:f>
                  </m:oMath>
                </a14:m>
                <a:r>
                  <a:rPr lang="zh-CN" altLang="en-US" dirty="0"/>
                  <a:t>个才是不同生日的，我们枚举已经出生了几个不同生日的皇帝后仍未满足条件，我们就有答案为</a:t>
                </a:r>
                <a14:m>
                  <m:oMath xmlns:m="http://schemas.openxmlformats.org/officeDocument/2006/math">
                    <m:r>
                      <a:rPr lang="en-US" altLang="zh-CN" b="0" i="0"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𝑑</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den>
                        </m:f>
                        <m:r>
                          <a:rPr lang="en-US" altLang="zh-CN" b="0" i="1" smtClean="0">
                            <a:latin typeface="Cambria Math" panose="02040503050406030204" pitchFamily="18" charset="0"/>
                          </a:rPr>
                          <m:t>(1−</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e>
                    </m:nary>
                  </m:oMath>
                </a14:m>
                <a:r>
                  <a:rPr lang="zh-CN" altLang="en-US" dirty="0"/>
                  <a:t>，直接计算即可。</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28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Frank</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有一张</a:t>
                </a:r>
                <a:r>
                  <a:rPr lang="en-US" altLang="zh-CN" dirty="0"/>
                  <a:t>n</a:t>
                </a:r>
                <a:r>
                  <a:rPr lang="zh-CN" altLang="en-US" dirty="0"/>
                  <a:t>个点</a:t>
                </a:r>
                <a:r>
                  <a:rPr lang="en-US" altLang="zh-CN" dirty="0"/>
                  <a:t>m</a:t>
                </a:r>
                <a:r>
                  <a:rPr lang="zh-CN" altLang="en-US" dirty="0"/>
                  <a:t>条边的连通无向图，可能有重边和自环。</a:t>
                </a:r>
                <a:endParaRPr lang="en-US" altLang="zh-CN" dirty="0"/>
              </a:p>
              <a:p>
                <a:r>
                  <a:rPr lang="zh-CN" altLang="en-US" dirty="0"/>
                  <a:t>随机游走指的是从某个点开始，每次等概率随机找一条以该点为端点的边，走到该边的另一端点。</a:t>
                </a:r>
                <a:endParaRPr lang="en-US" altLang="zh-CN" dirty="0"/>
              </a:p>
              <a:p>
                <a:r>
                  <a:rPr lang="zh-CN" altLang="en-US" dirty="0"/>
                  <a:t>对每个</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求出从</a:t>
                </a:r>
                <a:r>
                  <a:rPr lang="en-US" altLang="zh-CN" dirty="0" err="1"/>
                  <a:t>i</a:t>
                </a:r>
                <a:r>
                  <a:rPr lang="zh-CN" altLang="en-US" dirty="0"/>
                  <a:t>开始随机游走走到</a:t>
                </a:r>
                <a:r>
                  <a:rPr lang="en-US" altLang="zh-CN" dirty="0"/>
                  <a:t>j</a:t>
                </a:r>
                <a:r>
                  <a:rPr lang="zh-CN" altLang="en-US" dirty="0"/>
                  <a:t>需要的期望步数，保留</a:t>
                </a:r>
                <a:r>
                  <a:rPr lang="en-US" altLang="zh-CN" dirty="0"/>
                  <a:t>8</a:t>
                </a:r>
                <a:r>
                  <a:rPr lang="zh-CN" altLang="en-US" dirty="0"/>
                  <a:t>位小数。</a:t>
                </a:r>
                <a:endParaRPr lang="en-US" altLang="zh-CN" dirty="0"/>
              </a:p>
              <a:p>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𝑛</m:t>
                    </m:r>
                    <m:r>
                      <a:rPr lang="en-US" altLang="zh-CN" b="0" i="1" smtClean="0">
                        <a:latin typeface="Cambria Math" panose="02040503050406030204" pitchFamily="18" charset="0"/>
                      </a:rPr>
                      <m:t>≤400</m:t>
                    </m:r>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zh-CN" altLang="en-US" i="1">
                        <a:latin typeface="Cambria Math" panose="02040503050406030204" pitchFamily="18" charset="0"/>
                      </a:rPr>
                      <m:t>。</m:t>
                    </m:r>
                  </m:oMath>
                </a14:m>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48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2018 Nanjing Regional</a:t>
            </a:r>
            <a:r>
              <a:rPr lang="zh-CN" altLang="en-US" dirty="0">
                <a:latin typeface="Calibri" panose="020F0502020204030204" pitchFamily="34" charset="0"/>
                <a:cs typeface="Calibri" panose="020F0502020204030204" pitchFamily="34" charset="0"/>
              </a:rPr>
              <a:t>，有简化</a:t>
            </a:r>
          </a:p>
        </p:txBody>
      </p:sp>
      <p:sp>
        <p:nvSpPr>
          <p:cNvPr id="5" name="文本框 4">
            <a:extLst>
              <a:ext uri="{FF2B5EF4-FFF2-40B4-BE49-F238E27FC236}">
                <a16:creationId xmlns:a16="http://schemas.microsoft.com/office/drawing/2014/main" id="{B138FABD-6802-43D2-8E35-7AE61248779D}"/>
              </a:ext>
            </a:extLst>
          </p:cNvPr>
          <p:cNvSpPr txBox="1"/>
          <p:nvPr/>
        </p:nvSpPr>
        <p:spPr>
          <a:xfrm>
            <a:off x="5618375" y="5998325"/>
            <a:ext cx="4553163" cy="369332"/>
          </a:xfrm>
          <a:prstGeom prst="rect">
            <a:avLst/>
          </a:prstGeom>
          <a:noFill/>
        </p:spPr>
        <p:txBody>
          <a:bodyPr wrap="square" rtlCol="0">
            <a:spAutoFit/>
          </a:bodyPr>
          <a:lstStyle/>
          <a:p>
            <a:r>
              <a:rPr lang="zh-CN" altLang="en-US" dirty="0">
                <a:latin typeface="Calibri" panose="020F0502020204030204" pitchFamily="34" charset="0"/>
                <a:cs typeface="Calibri" panose="020F0502020204030204" pitchFamily="34" charset="0"/>
              </a:rPr>
              <a:t>感谢</a:t>
            </a:r>
            <a:r>
              <a:rPr lang="en-US" altLang="zh-CN" dirty="0" err="1">
                <a:latin typeface="Calibri" panose="020F0502020204030204" pitchFamily="34" charset="0"/>
                <a:cs typeface="Calibri" panose="020F0502020204030204" pitchFamily="34" charset="0"/>
              </a:rPr>
              <a:t>wxh</a:t>
            </a:r>
            <a:r>
              <a:rPr lang="zh-CN" altLang="en-US" dirty="0">
                <a:latin typeface="Calibri" panose="020F0502020204030204" pitchFamily="34" charset="0"/>
                <a:cs typeface="Calibri" panose="020F0502020204030204" pitchFamily="34" charset="0"/>
              </a:rPr>
              <a:t>同学提供题解</a:t>
            </a:r>
          </a:p>
        </p:txBody>
      </p:sp>
    </p:spTree>
    <p:extLst>
      <p:ext uri="{BB962C8B-B14F-4D97-AF65-F5344CB8AC3E}">
        <p14:creationId xmlns:p14="http://schemas.microsoft.com/office/powerpoint/2010/main" val="135143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Frank</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记</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表示从</a:t>
                </a:r>
                <a14:m>
                  <m:oMath xmlns:m="http://schemas.openxmlformats.org/officeDocument/2006/math">
                    <m:r>
                      <a:rPr lang="en-US" altLang="zh-CN" b="0" i="1" smtClean="0">
                        <a:latin typeface="Cambria Math" panose="02040503050406030204" pitchFamily="18" charset="0"/>
                      </a:rPr>
                      <m:t>𝑖</m:t>
                    </m:r>
                  </m:oMath>
                </a14:m>
                <a:r>
                  <a:rPr lang="zh-CN" altLang="en-US" dirty="0"/>
                  <a:t>走到</a:t>
                </a:r>
                <a14:m>
                  <m:oMath xmlns:m="http://schemas.openxmlformats.org/officeDocument/2006/math">
                    <m:r>
                      <a:rPr lang="en-US" altLang="zh-CN" b="0" i="1" dirty="0" smtClean="0">
                        <a:latin typeface="Cambria Math" panose="02040503050406030204" pitchFamily="18" charset="0"/>
                      </a:rPr>
                      <m:t>𝑗</m:t>
                    </m:r>
                  </m:oMath>
                </a14:m>
                <a:r>
                  <a:rPr lang="zh-CN" altLang="en-US" dirty="0"/>
                  <a:t>的期望步数，</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表示从</a:t>
                </a:r>
                <a:r>
                  <a:rPr lang="en-US" altLang="zh-CN" dirty="0" err="1"/>
                  <a:t>i</a:t>
                </a:r>
                <a:r>
                  <a:rPr lang="zh-CN" altLang="en-US" dirty="0"/>
                  <a:t>走一圈回到</a:t>
                </a:r>
                <a14:m>
                  <m:oMath xmlns:m="http://schemas.openxmlformats.org/officeDocument/2006/math">
                    <m:r>
                      <a:rPr lang="en-US" altLang="zh-CN" b="0" i="1" smtClean="0">
                        <a:latin typeface="Cambria Math" panose="02040503050406030204" pitchFamily="18" charset="0"/>
                      </a:rPr>
                      <m:t>𝑖</m:t>
                    </m:r>
                  </m:oMath>
                </a14:m>
                <a:r>
                  <a:rPr lang="zh-CN" altLang="en-US" dirty="0"/>
                  <a:t>的期望步数，</a:t>
                </a:r>
                <a14:m>
                  <m:oMath xmlns:m="http://schemas.openxmlformats.org/officeDocument/2006/math">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func>
                      </m:den>
                    </m:f>
                    <m:r>
                      <a:rPr lang="zh-CN" altLang="en-US" i="1">
                        <a:latin typeface="Cambria Math" panose="02040503050406030204" pitchFamily="18" charset="0"/>
                      </a:rPr>
                      <m:t>，</m:t>
                    </m:r>
                  </m:oMath>
                </a14:m>
                <a:r>
                  <a:rPr lang="zh-CN" altLang="en-US" dirty="0"/>
                  <a:t>那么我们有</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=1+</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sub>
                      <m:sup/>
                      <m:e>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e>
                    </m:nary>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我们记</a:t>
                </a:r>
                <a14:m>
                  <m:oMath xmlns:m="http://schemas.openxmlformats.org/officeDocument/2006/math">
                    <m:r>
                      <a:rPr lang="en-US" altLang="zh-CN" b="0" i="1" smtClean="0">
                        <a:latin typeface="Cambria Math" panose="02040503050406030204" pitchFamily="18" charset="0"/>
                      </a:rPr>
                      <m:t>𝐼</m:t>
                    </m:r>
                  </m:oMath>
                </a14:m>
                <a:r>
                  <a:rPr lang="zh-CN" altLang="en-US" dirty="0"/>
                  <a:t>为单位矩阵，</a:t>
                </a:r>
                <a14:m>
                  <m:oMath xmlns:m="http://schemas.openxmlformats.org/officeDocument/2006/math">
                    <m:r>
                      <a:rPr lang="en-US" altLang="zh-CN" b="0" i="1" smtClean="0">
                        <a:latin typeface="Cambria Math" panose="02040503050406030204" pitchFamily="18" charset="0"/>
                      </a:rPr>
                      <m:t>𝐽</m:t>
                    </m:r>
                  </m:oMath>
                </a14:m>
                <a:r>
                  <a:rPr lang="zh-CN" altLang="en-US" dirty="0"/>
                  <a:t>为全</a:t>
                </a:r>
                <a:r>
                  <a:rPr lang="en-US" altLang="zh-CN" dirty="0"/>
                  <a:t>1</a:t>
                </a:r>
                <a:r>
                  <a:rPr lang="zh-CN" altLang="en-US" dirty="0"/>
                  <a:t>矩阵，</a:t>
                </a:r>
                <a14:m>
                  <m:oMath xmlns:m="http://schemas.openxmlformats.org/officeDocument/2006/math">
                    <m:r>
                      <a:rPr lang="en-US" altLang="zh-CN" b="0" i="1" smtClean="0">
                        <a:latin typeface="Cambria Math" panose="02040503050406030204" pitchFamily="18" charset="0"/>
                      </a:rPr>
                      <m:t>𝐺</m:t>
                    </m:r>
                  </m:oMath>
                </a14:m>
                <a:r>
                  <a:rPr lang="zh-CN" altLang="en-US" dirty="0"/>
                  <a:t>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𝐺</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𝑖</m:t>
                        </m:r>
                      </m:sub>
                    </m:sSub>
                  </m:oMath>
                </a14:m>
                <a:r>
                  <a:rPr lang="zh-CN" altLang="en-US" dirty="0"/>
                  <a:t>的矩阵，</a:t>
                </a:r>
                <a14:m>
                  <m:oMath xmlns:m="http://schemas.openxmlformats.org/officeDocument/2006/math">
                    <m:r>
                      <a:rPr lang="en-US" altLang="zh-CN" b="0" i="1" smtClean="0">
                        <a:latin typeface="Cambria Math" panose="02040503050406030204" pitchFamily="18" charset="0"/>
                      </a:rPr>
                      <m:t>𝐹</m:t>
                    </m:r>
                  </m:oMath>
                </a14:m>
                <a:r>
                  <a:rPr lang="zh-CN" altLang="en-US" dirty="0"/>
                  <a:t>为答案矩阵，</a:t>
                </a:r>
                <a14:m>
                  <m:oMath xmlns:m="http://schemas.openxmlformats.org/officeDocument/2006/math">
                    <m:r>
                      <a:rPr lang="en-US" altLang="zh-CN" b="0" i="1" dirty="0" smtClean="0">
                        <a:latin typeface="Cambria Math" panose="02040503050406030204" pitchFamily="18" charset="0"/>
                      </a:rPr>
                      <m:t>𝑃</m:t>
                    </m:r>
                  </m:oMath>
                </a14:m>
                <a:r>
                  <a:rPr lang="zh-CN" altLang="en-US" dirty="0"/>
                  <a:t>为转移矩阵（即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zh-CN" altLang="en-US" dirty="0"/>
                  <a:t>），那么我们有</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𝑃𝐹</m:t>
                    </m:r>
                  </m:oMath>
                </a14:m>
                <a:r>
                  <a:rPr lang="zh-CN" altLang="en-US" dirty="0"/>
                  <a:t>，所以我们只需要解</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62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Frank</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考虑如何求出</a:t>
                </a:r>
                <a14:m>
                  <m:oMath xmlns:m="http://schemas.openxmlformats.org/officeDocument/2006/math">
                    <m:r>
                      <a:rPr lang="en-US" altLang="zh-CN" b="0" i="1" smtClean="0">
                        <a:latin typeface="Cambria Math" panose="02040503050406030204" pitchFamily="18" charset="0"/>
                      </a:rPr>
                      <m:t>𝑔</m:t>
                    </m:r>
                  </m:oMath>
                </a14:m>
                <a:r>
                  <a:rPr lang="zh-CN" altLang="en-US" dirty="0"/>
                  <a:t>，我们引入稳定分布</a:t>
                </a:r>
                <a14:m>
                  <m:oMath xmlns:m="http://schemas.openxmlformats.org/officeDocument/2006/math">
                    <m:r>
                      <a:rPr lang="en-US" altLang="zh-CN" b="0" i="1" smtClean="0">
                        <a:latin typeface="Cambria Math" panose="02040503050406030204" pitchFamily="18" charset="0"/>
                      </a:rPr>
                      <m:t>𝑝</m:t>
                    </m:r>
                  </m:oMath>
                </a14:m>
                <a:r>
                  <a:rPr lang="zh-CN" altLang="en-US" dirty="0"/>
                  <a:t>，稳定分布满足</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r>
                      <a:rPr lang="zh-CN" altLang="en-US" i="1">
                        <a:latin typeface="Cambria Math" panose="02040503050406030204" pitchFamily="18" charset="0"/>
                      </a:rPr>
                      <m:t>，</m:t>
                    </m:r>
                    <m:r>
                      <a:rPr lang="en-US" altLang="zh-CN" b="0" i="1" smtClean="0">
                        <a:latin typeface="Cambria Math" panose="02040503050406030204" pitchFamily="18" charset="0"/>
                      </a:rPr>
                      <m:t>𝑝𝑃</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，即若在某一时刻位置的概率分布为</a:t>
                </a:r>
                <a14:m>
                  <m:oMath xmlns:m="http://schemas.openxmlformats.org/officeDocument/2006/math">
                    <m:r>
                      <a:rPr lang="en-US" altLang="zh-CN" b="0" i="1" smtClean="0">
                        <a:latin typeface="Cambria Math" panose="02040503050406030204" pitchFamily="18" charset="0"/>
                      </a:rPr>
                      <m:t>𝑝</m:t>
                    </m:r>
                  </m:oMath>
                </a14:m>
                <a:r>
                  <a:rPr lang="zh-CN" altLang="en-US" dirty="0"/>
                  <a:t>，之后任意时刻概率分布仍为</a:t>
                </a:r>
                <a14:m>
                  <m:oMath xmlns:m="http://schemas.openxmlformats.org/officeDocument/2006/math">
                    <m:r>
                      <a:rPr lang="en-US" altLang="zh-CN" b="0" i="1" smtClean="0">
                        <a:latin typeface="Cambria Math" panose="02040503050406030204" pitchFamily="18" charset="0"/>
                      </a:rPr>
                      <m:t>𝑝</m:t>
                    </m:r>
                  </m:oMath>
                </a14:m>
                <a:r>
                  <a:rPr lang="zh-CN" altLang="en-US" dirty="0"/>
                  <a:t>。</a:t>
                </a:r>
                <a:endParaRPr lang="en-US" altLang="zh-CN" dirty="0"/>
              </a:p>
              <a:p>
                <a:r>
                  <a:rPr lang="zh-CN" altLang="en-US" dirty="0"/>
                  <a:t>可以证明</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en>
                    </m:f>
                  </m:oMath>
                </a14:m>
                <a:r>
                  <a:rPr lang="zh-CN" altLang="en-US" dirty="0"/>
                  <a:t>。</a:t>
                </a:r>
                <a:endParaRPr lang="en-US" altLang="zh-CN" dirty="0"/>
              </a:p>
              <a:p>
                <a:r>
                  <a:rPr lang="zh-CN" altLang="en-US" dirty="0"/>
                  <a:t>这是因为</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𝑃𝐹</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oMath>
                </a14:m>
                <a:r>
                  <a:rPr lang="zh-CN" altLang="en-US" dirty="0"/>
                  <a:t>，所以</a:t>
                </a:r>
                <a14:m>
                  <m:oMath xmlns:m="http://schemas.openxmlformats.org/officeDocument/2006/math">
                    <m:r>
                      <a:rPr lang="en-US" altLang="zh-CN" b="0" i="1" smtClean="0">
                        <a:latin typeface="Cambria Math" panose="02040503050406030204" pitchFamily="18" charset="0"/>
                      </a:rPr>
                      <m:t>𝑝𝐺</m:t>
                    </m:r>
                    <m:r>
                      <a:rPr lang="en-US" altLang="zh-CN" b="0" i="1" smtClean="0">
                        <a:latin typeface="Cambria Math" panose="02040503050406030204" pitchFamily="18" charset="0"/>
                      </a:rPr>
                      <m:t>=</m:t>
                    </m:r>
                    <m:r>
                      <a:rPr lang="en-US" altLang="zh-CN" b="0" i="1" smtClean="0">
                        <a:latin typeface="Cambria Math" panose="02040503050406030204" pitchFamily="18" charset="0"/>
                      </a:rPr>
                      <m:t>𝑝𝑃𝐹</m:t>
                    </m:r>
                    <m:r>
                      <a:rPr lang="en-US" altLang="zh-CN" b="0" i="1" smtClean="0">
                        <a:latin typeface="Cambria Math" panose="02040503050406030204" pitchFamily="18" charset="0"/>
                      </a:rPr>
                      <m:t>+</m:t>
                    </m:r>
                    <m:r>
                      <a:rPr lang="en-US" altLang="zh-CN" b="0" i="1" smtClean="0">
                        <a:latin typeface="Cambria Math" panose="02040503050406030204" pitchFamily="18" charset="0"/>
                      </a:rPr>
                      <m:t>𝑝𝐽</m:t>
                    </m:r>
                    <m:r>
                      <a:rPr lang="en-US" altLang="zh-CN" b="0" i="1" smtClean="0">
                        <a:latin typeface="Cambria Math" panose="02040503050406030204" pitchFamily="18" charset="0"/>
                      </a:rPr>
                      <m:t>−</m:t>
                    </m:r>
                    <m:r>
                      <a:rPr lang="en-US" altLang="zh-CN" b="0" i="1" smtClean="0">
                        <a:latin typeface="Cambria Math" panose="02040503050406030204" pitchFamily="18" charset="0"/>
                      </a:rPr>
                      <m:t>𝑝𝐹</m:t>
                    </m:r>
                  </m:oMath>
                </a14:m>
                <a:r>
                  <a:rPr lang="zh-CN" altLang="en-US" dirty="0"/>
                  <a:t>，所以</a:t>
                </a:r>
                <a14:m>
                  <m:oMath xmlns:m="http://schemas.openxmlformats.org/officeDocument/2006/math">
                    <m:r>
                      <a:rPr lang="en-US" altLang="zh-CN" b="0" i="1" smtClean="0">
                        <a:latin typeface="Cambria Math" panose="02040503050406030204" pitchFamily="18" charset="0"/>
                      </a:rPr>
                      <m:t>𝑝𝐺</m:t>
                    </m:r>
                    <m:r>
                      <a:rPr lang="en-US" altLang="zh-CN" b="0" i="1" smtClean="0">
                        <a:latin typeface="Cambria Math" panose="02040503050406030204" pitchFamily="18" charset="0"/>
                      </a:rPr>
                      <m:t>=</m:t>
                    </m:r>
                    <m:r>
                      <a:rPr lang="en-US" altLang="zh-CN" b="0" i="1" smtClean="0">
                        <a:latin typeface="Cambria Math" panose="02040503050406030204" pitchFamily="18" charset="0"/>
                      </a:rPr>
                      <m:t>𝑝𝐽</m:t>
                    </m:r>
                  </m:oMath>
                </a14:m>
                <a:r>
                  <a:rPr lang="zh-CN" altLang="en-US" dirty="0"/>
                  <a:t>。令</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𝑝𝐺</m:t>
                    </m:r>
                    <m:r>
                      <a:rPr lang="en-US" altLang="zh-CN" b="0" i="1" smtClean="0">
                        <a:latin typeface="Cambria Math" panose="02040503050406030204" pitchFamily="18" charset="0"/>
                      </a:rPr>
                      <m:t>=</m:t>
                    </m:r>
                    <m:r>
                      <a:rPr lang="en-US" altLang="zh-CN" b="0" i="1" smtClean="0">
                        <a:latin typeface="Cambria Math" panose="02040503050406030204" pitchFamily="18" charset="0"/>
                      </a:rPr>
                      <m:t>𝑝𝐽</m:t>
                    </m:r>
                  </m:oMath>
                </a14:m>
                <a:r>
                  <a:rPr lang="zh-CN" altLang="en-US" dirty="0"/>
                  <a:t>，那么我们有</a:t>
                </a:r>
                <a14:m>
                  <m:oMath xmlns:m="http://schemas.openxmlformats.org/officeDocument/2006/math">
                    <m:r>
                      <m:rPr>
                        <m:lit/>
                      </m:rP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sty m:val="p"/>
                            <m:brk m:alnAt="23"/>
                          </m:rPr>
                          <a:rPr lang="en-US" altLang="zh-CN" i="1">
                            <a:latin typeface="Cambria Math" panose="02040503050406030204" pitchFamily="18" charset="0"/>
                          </a:rPr>
                          <m:t>j</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e>
                    </m:nary>
                    <m:r>
                      <a:rPr lang="en-US" altLang="zh-CN" b="0" i="1" smtClean="0">
                        <a:latin typeface="Cambria Math" panose="02040503050406030204" pitchFamily="18" charset="0"/>
                      </a:rPr>
                      <m:t>=1</m:t>
                    </m:r>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4141"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67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Frank</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注意到</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的秩为</a:t>
                </a:r>
                <a:r>
                  <a:rPr lang="en-US" altLang="zh-CN" dirty="0"/>
                  <a:t>n-1</a:t>
                </a:r>
                <a:r>
                  <a:rPr lang="zh-CN" altLang="en-US" dirty="0"/>
                  <a:t>，我们并没有办法直接求出</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的逆矩阵，但是我们有</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=0</m:t>
                    </m:r>
                  </m:oMath>
                </a14:m>
                <a:r>
                  <a:rPr lang="zh-CN" altLang="en-US" dirty="0"/>
                  <a:t>，而去掉该条件所有的解相当于只是调整了</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，所以我们可以先令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解出一个解</a:t>
                </a:r>
                <a14:m>
                  <m:oMath xmlns:m="http://schemas.openxmlformats.org/officeDocument/2006/math">
                    <m:r>
                      <a:rPr lang="en-US" altLang="zh-CN" b="0" i="1" smtClean="0">
                        <a:latin typeface="Cambria Math" panose="02040503050406030204" pitchFamily="18" charset="0"/>
                      </a:rPr>
                      <m:t>𝑌</m:t>
                    </m:r>
                  </m:oMath>
                </a14:m>
                <a:r>
                  <a:rPr lang="zh-CN" altLang="en-US" dirty="0"/>
                  <a:t>，然后解出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565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1065214" y="1453348"/>
                <a:ext cx="10058400" cy="3068782"/>
              </a:xfrm>
            </p:spPr>
            <p:txBody>
              <a:bodyPr>
                <a:normAutofit fontScale="92500" lnSpcReduction="10000"/>
              </a:bodyPr>
              <a:lstStyle/>
              <a:p>
                <a:r>
                  <a:rPr lang="en-US" altLang="zh-CN" dirty="0"/>
                  <a:t>Alice</a:t>
                </a:r>
                <a:r>
                  <a:rPr lang="zh-CN" altLang="en-US" dirty="0"/>
                  <a:t>和</a:t>
                </a:r>
                <a:r>
                  <a:rPr lang="en-US" altLang="zh-CN" dirty="0"/>
                  <a:t>Bob</a:t>
                </a:r>
                <a:r>
                  <a:rPr lang="zh-CN" altLang="en-US" dirty="0"/>
                  <a:t>选取了一个质数</a:t>
                </a:r>
                <a:r>
                  <a:rPr lang="en-US" altLang="zh-CN" dirty="0"/>
                  <a:t>p</a:t>
                </a:r>
                <a:r>
                  <a:rPr lang="zh-CN" altLang="en-US" dirty="0"/>
                  <a:t>和一个秘钥</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𝑝</m:t>
                        </m:r>
                      </m:e>
                    </m:d>
                    <m:r>
                      <a:rPr lang="zh-CN" altLang="en-US" i="1">
                        <a:latin typeface="Cambria Math" panose="02040503050406030204" pitchFamily="18" charset="0"/>
                      </a:rPr>
                      <m:t>，</m:t>
                    </m:r>
                  </m:oMath>
                </a14:m>
                <a:r>
                  <a:rPr lang="zh-CN" altLang="en-US" dirty="0"/>
                  <a:t>他们用这个秘钥生成了</a:t>
                </a:r>
                <a14:m>
                  <m:oMath xmlns:m="http://schemas.openxmlformats.org/officeDocument/2006/math">
                    <m:r>
                      <a:rPr lang="en-US" altLang="zh-CN" b="0" i="1" smtClean="0">
                        <a:latin typeface="Cambria Math" panose="02040503050406030204" pitchFamily="18" charset="0"/>
                      </a:rPr>
                      <m:t>𝑛</m:t>
                    </m:r>
                  </m:oMath>
                </a14:m>
                <a:r>
                  <a:rPr lang="zh-CN" altLang="en-US" dirty="0"/>
                  <a:t>个子秘钥来加密文件，其中第</a:t>
                </a:r>
                <a:r>
                  <a:rPr lang="en-US" altLang="zh-CN" dirty="0" err="1"/>
                  <a:t>i</a:t>
                </a:r>
                <a:r>
                  <a:rPr lang="zh-CN" altLang="en-US" dirty="0"/>
                  <a:t>个子秘钥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r>
                  <a:rPr lang="zh-CN" altLang="en-US" dirty="0"/>
                  <a:t>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 </m:t>
                        </m:r>
                        <m:r>
                          <m:rPr>
                            <m:sty m:val="p"/>
                          </m:rPr>
                          <a:rPr lang="en-US" altLang="zh-CN" b="0" i="1" dirty="0" smtClean="0">
                            <a:latin typeface="Cambria Math" panose="02040503050406030204" pitchFamily="18" charset="0"/>
                          </a:rPr>
                          <m:t>mod</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𝑝</m:t>
                        </m:r>
                      </m:e>
                    </m:d>
                    <m:r>
                      <a:rPr lang="en-US" altLang="zh-CN" b="0" i="1" dirty="0" smtClean="0">
                        <a:latin typeface="Cambria Math" panose="02040503050406030204" pitchFamily="18" charset="0"/>
                      </a:rPr>
                      <m:t> </m:t>
                    </m:r>
                    <m:r>
                      <m:rPr>
                        <m:sty m:val="p"/>
                      </m:rPr>
                      <a:rPr lang="en-US" altLang="zh-CN" b="0" i="1" dirty="0" smtClean="0">
                        <a:latin typeface="Cambria Math" panose="02040503050406030204" pitchFamily="18" charset="0"/>
                      </a:rPr>
                      <m:t>mod</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oMath>
                </a14:m>
                <a:r>
                  <a:rPr lang="zh-CN" altLang="en-US" dirty="0"/>
                  <a:t>。</a:t>
                </a:r>
                <a:endParaRPr lang="en-US" altLang="zh-CN" dirty="0"/>
              </a:p>
              <a:p>
                <a:r>
                  <a:rPr lang="en-US" altLang="zh-CN" dirty="0"/>
                  <a:t>Eve</a:t>
                </a:r>
                <a:r>
                  <a:rPr lang="zh-CN" altLang="en-US" dirty="0"/>
                  <a:t>打算破解这个加密，但是</a:t>
                </a:r>
                <a:r>
                  <a:rPr lang="en-US" altLang="zh-CN" dirty="0"/>
                  <a:t>Eve</a:t>
                </a:r>
                <a:r>
                  <a:rPr lang="zh-CN" altLang="en-US" dirty="0"/>
                  <a:t>也很蠢，他的破解方法是随机一个</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∈[0,</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zh-CN" altLang="en-US" dirty="0"/>
                  <a:t>，然后同样生成</a:t>
                </a:r>
                <a:r>
                  <a:rPr lang="en-US" altLang="zh-CN" dirty="0"/>
                  <a:t>n</a:t>
                </a:r>
                <a:r>
                  <a:rPr lang="zh-CN" altLang="en-US" dirty="0"/>
                  <a:t>个子秘钥</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𝑘</m:t>
                        </m:r>
                        <m:r>
                          <a:rPr lang="en-US" altLang="zh-CN" b="0" i="1" dirty="0" smtClean="0">
                            <a:latin typeface="Cambria Math" panose="02040503050406030204" pitchFamily="18" charset="0"/>
                          </a:rPr>
                          <m:t>′</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𝑘</m:t>
                            </m:r>
                            <m:r>
                              <a:rPr lang="en-US" altLang="zh-CN" b="0" i="1" dirty="0" smtClean="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 </m:t>
                        </m:r>
                        <m:r>
                          <m:rPr>
                            <m:sty m:val="p"/>
                          </m:rPr>
                          <a:rPr lang="en-US" altLang="zh-CN" i="1" dirty="0">
                            <a:latin typeface="Cambria Math" panose="02040503050406030204" pitchFamily="18" charset="0"/>
                          </a:rPr>
                          <m:t>mod</m:t>
                        </m:r>
                        <m:r>
                          <a:rPr lang="en-US" altLang="zh-CN" i="1" dirty="0">
                            <a:latin typeface="Cambria Math" panose="02040503050406030204" pitchFamily="18" charset="0"/>
                          </a:rPr>
                          <m:t> </m:t>
                        </m:r>
                        <m:r>
                          <a:rPr lang="en-US" altLang="zh-CN" i="1" dirty="0">
                            <a:latin typeface="Cambria Math" panose="02040503050406030204" pitchFamily="18" charset="0"/>
                          </a:rPr>
                          <m:t>𝑝</m:t>
                        </m:r>
                      </m:e>
                    </m:d>
                    <m:r>
                      <a:rPr lang="en-US" altLang="zh-CN" i="1" dirty="0">
                        <a:latin typeface="Cambria Math" panose="02040503050406030204" pitchFamily="18" charset="0"/>
                      </a:rPr>
                      <m:t> </m:t>
                    </m:r>
                    <m:r>
                      <m:rPr>
                        <m:sty m:val="p"/>
                      </m:rPr>
                      <a:rPr lang="en-US" altLang="zh-CN" i="1" dirty="0">
                        <a:latin typeface="Cambria Math" panose="02040503050406030204" pitchFamily="18" charset="0"/>
                      </a:rPr>
                      <m:t>mod</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oMath>
                </a14:m>
                <a:r>
                  <a:rPr lang="zh-CN" altLang="en-US" dirty="0"/>
                  <a:t>尝试解密。</a:t>
                </a:r>
                <a:r>
                  <a:rPr lang="en-US" altLang="zh-CN" dirty="0"/>
                  <a:t>Eve</a:t>
                </a:r>
                <a:r>
                  <a:rPr lang="zh-CN" altLang="en-US" dirty="0"/>
                  <a:t>要求不高，他只希望解密出任意一个文件，即存在一个</a:t>
                </a:r>
                <a:r>
                  <a:rPr lang="en-US" altLang="zh-CN" dirty="0" err="1"/>
                  <a:t>i</a:t>
                </a:r>
                <a:r>
                  <a:rPr lang="zh-CN" altLang="en-US" dirty="0"/>
                  <a:t>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a:t>。你想知道</a:t>
                </a:r>
                <a:r>
                  <a:rPr lang="en-US" altLang="zh-CN" dirty="0"/>
                  <a:t>Eve</a:t>
                </a:r>
                <a:r>
                  <a:rPr lang="zh-CN" altLang="en-US" dirty="0"/>
                  <a:t>有多少种可能的</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能达成计划，</a:t>
                </a:r>
                <a:r>
                  <a:rPr lang="zh-CN" altLang="en-US" b="1" dirty="0"/>
                  <a:t>使用科学计数法输出</a:t>
                </a:r>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𝑡</m:t>
                    </m:r>
                  </m:oMath>
                </a14:m>
                <a:r>
                  <a:rPr lang="zh-CN" altLang="en-US" dirty="0"/>
                  <a:t>组数据，每组数据输入</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zh-CN" altLang="en-US" i="1">
                        <a:latin typeface="Cambria Math" panose="02040503050406030204" pitchFamily="18" charset="0"/>
                      </a:rPr>
                      <m:t>和</m:t>
                    </m:r>
                  </m:oMath>
                </a14:m>
                <a:r>
                  <a:rPr lang="zh-CN" altLang="en-US" dirty="0"/>
                  <a:t>三个长度为</a:t>
                </a:r>
                <a:r>
                  <a:rPr lang="en-US" altLang="zh-CN" dirty="0"/>
                  <a:t>n</a:t>
                </a:r>
                <a:r>
                  <a:rPr lang="zh-CN" altLang="en-US" dirty="0"/>
                  <a:t>的数组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a:t>
                </a:r>
                <a14:m>
                  <m:oMath xmlns:m="http://schemas.openxmlformats.org/officeDocument/2006/math">
                    <m:r>
                      <a:rPr lang="en-US" altLang="zh-CN" b="0" i="0"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≤100, 0≤</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,1≤</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,1≤</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 </m:t>
                    </m:r>
                  </m:oMath>
                </a14:m>
                <a:r>
                  <a:rPr lang="zh-CN" altLang="en-US" dirty="0"/>
                  <a:t>，</a:t>
                </a:r>
                <a:r>
                  <a:rPr lang="en-US" altLang="zh-CN" dirty="0"/>
                  <a:t>p</a:t>
                </a:r>
                <a:r>
                  <a:rPr lang="zh-CN" altLang="en-US" dirty="0"/>
                  <a:t>为质数。</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1065214" y="1453348"/>
                <a:ext cx="10058400" cy="3068782"/>
              </a:xfrm>
              <a:blipFill>
                <a:blip r:embed="rId2"/>
                <a:stretch>
                  <a:fillRect l="-727" t="-2183" r="-3576" b="-317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IPSC 2018</a:t>
            </a: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06F20414-76D1-4D16-B892-1C973C8172B4}"/>
                  </a:ext>
                </a:extLst>
              </p:cNvPr>
              <p:cNvSpPr txBox="1">
                <a:spLocks/>
              </p:cNvSpPr>
              <p:nvPr/>
            </p:nvSpPr>
            <p:spPr>
              <a:xfrm>
                <a:off x="1048588" y="4522130"/>
                <a:ext cx="10838611" cy="1492171"/>
              </a:xfrm>
              <a:prstGeom prst="rect">
                <a:avLst/>
              </a:prstGeom>
            </p:spPr>
            <p:txBody>
              <a:bodyPr vert="horz" lIns="91440" tIns="45720" rIns="91440" bIns="45720" rtlCol="0">
                <a:normAutofit fontScale="92500" lnSpcReduction="10000"/>
              </a:bodyPr>
              <a:lst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r>
                  <a:rPr lang="zh-CN" altLang="en-US" dirty="0"/>
                  <a:t>分为两个子任务。需要注意的是</a:t>
                </a:r>
                <a:r>
                  <a:rPr lang="en-US" altLang="zh-CN" dirty="0" err="1"/>
                  <a:t>ipsc</a:t>
                </a:r>
                <a:r>
                  <a:rPr lang="zh-CN" altLang="en-US" dirty="0"/>
                  <a:t>的赛制是提交答案题，比赛时间</a:t>
                </a:r>
                <a:r>
                  <a:rPr lang="en-US" altLang="zh-CN" dirty="0"/>
                  <a:t>5h</a:t>
                </a:r>
                <a:r>
                  <a:rPr lang="zh-CN" altLang="en-US" dirty="0"/>
                  <a:t>。</a:t>
                </a:r>
                <a:endParaRPr lang="en-US" altLang="zh-CN" dirty="0"/>
              </a:p>
              <a:p>
                <a:r>
                  <a:rPr lang="zh-CN" altLang="en-US" dirty="0"/>
                  <a:t>子任务</a:t>
                </a:r>
                <a:r>
                  <a:rPr lang="en-US" altLang="zh-CN" dirty="0"/>
                  <a:t>1</a:t>
                </a:r>
                <a:r>
                  <a:rPr lang="zh-CN" altLang="en-US" dirty="0"/>
                  <a:t>：</a:t>
                </a:r>
                <a14:m>
                  <m:oMath xmlns:m="http://schemas.openxmlformats.org/officeDocument/2006/math">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=400</m:t>
                    </m:r>
                    <m:r>
                      <a:rPr lang="zh-CN" altLang="en-US"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≤1000</m:t>
                    </m:r>
                  </m:oMath>
                </a14:m>
                <a:r>
                  <a:rPr lang="zh-CN" altLang="en-US" dirty="0"/>
                  <a:t>，答案</a:t>
                </a:r>
                <a:r>
                  <a:rPr lang="zh-CN" altLang="en-US" b="1" dirty="0"/>
                  <a:t>相对误差</a:t>
                </a:r>
                <a:r>
                  <a:rPr lang="zh-CN" altLang="en-US" dirty="0"/>
                  <a:t>不超过</a:t>
                </a:r>
                <a14:m>
                  <m:oMath xmlns:m="http://schemas.openxmlformats.org/officeDocument/2006/math">
                    <m:r>
                      <a:rPr lang="en-US" altLang="zh-CN" b="0" i="1" smtClean="0">
                        <a:latin typeface="Cambria Math" panose="02040503050406030204" pitchFamily="18" charset="0"/>
                      </a:rPr>
                      <m:t>0.1</m:t>
                    </m:r>
                  </m:oMath>
                </a14:m>
                <a:r>
                  <a:rPr lang="zh-CN" altLang="en-US" dirty="0"/>
                  <a:t>即视为正确。</a:t>
                </a:r>
                <a:endParaRPr lang="en-US" altLang="zh-CN" dirty="0"/>
              </a:p>
              <a:p>
                <a:r>
                  <a:rPr lang="zh-CN" altLang="en-US" dirty="0"/>
                  <a:t>子任务</a:t>
                </a:r>
                <a:r>
                  <a:rPr lang="en-US" altLang="zh-CN" dirty="0"/>
                  <a:t>2</a:t>
                </a:r>
                <a:r>
                  <a:rPr lang="zh-CN" altLang="en-US" dirty="0"/>
                  <a:t>：</a:t>
                </a:r>
                <a14:m>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=100</m:t>
                    </m:r>
                    <m:r>
                      <a:rPr lang="zh-CN" altLang="en-US"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b="0" i="1" smtClean="0">
                            <a:latin typeface="Cambria Math" panose="02040503050406030204" pitchFamily="18" charset="0"/>
                          </a:rPr>
                          <m:t>100</m:t>
                        </m:r>
                      </m:sup>
                    </m:sSup>
                  </m:oMath>
                </a14:m>
                <a:r>
                  <a:rPr lang="zh-CN" altLang="en-US" dirty="0"/>
                  <a:t>，答案</a:t>
                </a:r>
                <a:r>
                  <a:rPr lang="zh-CN" altLang="en-US" b="1" dirty="0"/>
                  <a:t>相对误差</a:t>
                </a:r>
                <a:r>
                  <a:rPr lang="zh-CN" altLang="en-US" dirty="0"/>
                  <a:t>不超过</a:t>
                </a:r>
                <a14:m>
                  <m:oMath xmlns:m="http://schemas.openxmlformats.org/officeDocument/2006/math">
                    <m:r>
                      <a:rPr lang="en-US" altLang="zh-CN" i="1">
                        <a:latin typeface="Cambria Math" panose="02040503050406030204" pitchFamily="18" charset="0"/>
                      </a:rPr>
                      <m:t>0.</m:t>
                    </m:r>
                    <m:r>
                      <a:rPr lang="en-US" altLang="zh-CN" b="0" i="1" smtClean="0">
                        <a:latin typeface="Cambria Math" panose="02040503050406030204" pitchFamily="18" charset="0"/>
                      </a:rPr>
                      <m:t>0</m:t>
                    </m:r>
                    <m:r>
                      <a:rPr lang="en-US" altLang="zh-CN" i="1">
                        <a:latin typeface="Cambria Math" panose="02040503050406030204" pitchFamily="18" charset="0"/>
                      </a:rPr>
                      <m:t>1</m:t>
                    </m:r>
                  </m:oMath>
                </a14:m>
                <a:r>
                  <a:rPr lang="zh-CN" altLang="en-US" dirty="0"/>
                  <a:t>即视为正确。</a:t>
                </a:r>
              </a:p>
            </p:txBody>
          </p:sp>
        </mc:Choice>
        <mc:Fallback xmlns="">
          <p:sp>
            <p:nvSpPr>
              <p:cNvPr id="6" name="内容占位符 2">
                <a:extLst>
                  <a:ext uri="{FF2B5EF4-FFF2-40B4-BE49-F238E27FC236}">
                    <a16:creationId xmlns:a16="http://schemas.microsoft.com/office/drawing/2014/main" id="{06F20414-76D1-4D16-B892-1C973C8172B4}"/>
                  </a:ext>
                </a:extLst>
              </p:cNvPr>
              <p:cNvSpPr txBox="1">
                <a:spLocks noRot="1" noChangeAspect="1" noMove="1" noResize="1" noEditPoints="1" noAdjustHandles="1" noChangeArrowheads="1" noChangeShapeType="1" noTextEdit="1"/>
              </p:cNvSpPr>
              <p:nvPr/>
            </p:nvSpPr>
            <p:spPr>
              <a:xfrm>
                <a:off x="1048588" y="4522130"/>
                <a:ext cx="10838611" cy="1492171"/>
              </a:xfrm>
              <a:prstGeom prst="rect">
                <a:avLst/>
              </a:prstGeom>
              <a:blipFill>
                <a:blip r:embed="rId3"/>
                <a:stretch>
                  <a:fillRect l="-619" t="-4898"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755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子任务</a:t>
                </a:r>
                <a:r>
                  <a:rPr lang="en-US" altLang="zh-CN" dirty="0"/>
                  <a:t>1</a:t>
                </a:r>
                <a:r>
                  <a:rPr lang="zh-CN" altLang="en-US" dirty="0"/>
                  <a:t>：</a:t>
                </a:r>
                <a14:m>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=400</m:t>
                    </m:r>
                    <m:r>
                      <a:rPr lang="zh-CN" altLang="en-US"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9</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r>
                      <a:rPr lang="en-US" altLang="zh-CN" i="1">
                        <a:latin typeface="Cambria Math" panose="02040503050406030204" pitchFamily="18" charset="0"/>
                      </a:rPr>
                      <m:t>≤1000</m:t>
                    </m:r>
                  </m:oMath>
                </a14:m>
                <a:r>
                  <a:rPr lang="zh-CN" altLang="en-US" dirty="0"/>
                  <a:t>，答案</a:t>
                </a:r>
                <a:r>
                  <a:rPr lang="zh-CN" altLang="en-US" b="1" dirty="0"/>
                  <a:t>相对误差</a:t>
                </a:r>
                <a:r>
                  <a:rPr lang="zh-CN" altLang="en-US" dirty="0"/>
                  <a:t>不超过</a:t>
                </a:r>
                <a14:m>
                  <m:oMath xmlns:m="http://schemas.openxmlformats.org/officeDocument/2006/math">
                    <m:r>
                      <a:rPr lang="en-US" altLang="zh-CN" i="1">
                        <a:latin typeface="Cambria Math" panose="02040503050406030204" pitchFamily="18" charset="0"/>
                      </a:rPr>
                      <m:t>0.1</m:t>
                    </m:r>
                  </m:oMath>
                </a14:m>
                <a:r>
                  <a:rPr lang="zh-CN" altLang="en-US" dirty="0"/>
                  <a:t>即视为正确。</a:t>
                </a:r>
                <a:endParaRPr lang="en-US" altLang="zh-CN" dirty="0"/>
              </a:p>
              <a:p>
                <a:r>
                  <a:rPr lang="zh-CN" altLang="en-US" dirty="0"/>
                  <a:t>相对误差不超过</a:t>
                </a:r>
                <a:r>
                  <a:rPr lang="en-US" altLang="zh-CN" dirty="0"/>
                  <a:t>0.1</a:t>
                </a:r>
                <a:r>
                  <a:rPr lang="zh-CN" altLang="en-US" dirty="0"/>
                  <a:t>听起来真牛逼，来写个随机撒点吧。</a:t>
                </a:r>
                <a:endParaRPr lang="en-US" altLang="zh-CN" dirty="0"/>
              </a:p>
              <a:p>
                <a:r>
                  <a:rPr lang="zh-CN" altLang="en-US" dirty="0"/>
                  <a:t>对于每组数据随机</a:t>
                </a:r>
                <a14:m>
                  <m:oMath xmlns:m="http://schemas.openxmlformats.org/officeDocument/2006/math">
                    <m:r>
                      <a:rPr lang="en-US" altLang="zh-CN" b="0" i="0" smtClean="0">
                        <a:latin typeface="Cambria Math" panose="02040503050406030204" pitchFamily="18" charset="0"/>
                      </a:rPr>
                      <m:t>3</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r>
                  <a:rPr lang="zh-CN" altLang="en-US" dirty="0"/>
                  <a:t>个左右的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zh-CN" altLang="en-US" dirty="0"/>
                  <a:t>并测试是否满足题意即可。</a:t>
                </a:r>
                <a:endParaRPr lang="en-US" altLang="zh-CN" dirty="0"/>
              </a:p>
              <a:p>
                <a:r>
                  <a:rPr lang="zh-CN" altLang="en-US" dirty="0"/>
                  <a:t>什么？你说你不信？</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86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我们来讲讲道理。</a:t>
                </a:r>
                <a:endParaRPr lang="en-US" altLang="zh-CN" dirty="0"/>
              </a:p>
              <a:p>
                <a:r>
                  <a:rPr lang="zh-CN" altLang="en-US" dirty="0"/>
                  <a:t>首先我们对答案的大小进行一个估计。题意相当于是有</a:t>
                </a:r>
                <a14:m>
                  <m:oMath xmlns:m="http://schemas.openxmlformats.org/officeDocument/2006/math">
                    <m:r>
                      <a:rPr lang="en-US" altLang="zh-CN" b="0" i="1" smtClean="0">
                        <a:latin typeface="Cambria Math" panose="02040503050406030204" pitchFamily="18" charset="0"/>
                      </a:rPr>
                      <m:t>𝑛</m:t>
                    </m:r>
                  </m:oMath>
                </a14:m>
                <a:r>
                  <a:rPr lang="zh-CN" altLang="en-US" dirty="0"/>
                  <a:t>个哈希表，每个大小为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，选取了一些简单的哈希函数，用来存放</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zh-CN" altLang="en-US" dirty="0"/>
                  <a:t>的正整数。问一个随机数与一个已知数在任意一个哈希表中碰撞的概率。</a:t>
                </a:r>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𝑝</m:t>
                    </m:r>
                  </m:oMath>
                </a14:m>
                <a:r>
                  <a:rPr lang="zh-CN" altLang="en-US" dirty="0"/>
                  <a:t>是个质数，哈希表顶多也就能做到大约</a:t>
                </a:r>
                <a14:m>
                  <m:oMath xmlns:m="http://schemas.openxmlformats.org/officeDocument/2006/math">
                    <m:r>
                      <a:rPr lang="en-US" altLang="zh-CN" b="0" i="0"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的不碰撞率，所以答案至少约为</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oMath>
                </a14:m>
                <a:r>
                  <a:rPr lang="zh-CN" altLang="en-US" dirty="0"/>
                  <a:t>，因为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≤1000</m:t>
                    </m:r>
                  </m:oMath>
                </a14:m>
                <a:r>
                  <a:rPr lang="zh-CN" altLang="en-US" dirty="0"/>
                  <a:t>，这个值至少是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b="0" i="1" smtClean="0">
                            <a:latin typeface="Cambria Math" panose="02040503050406030204" pitchFamily="18" charset="0"/>
                          </a:rPr>
                          <m:t>1000</m:t>
                        </m:r>
                      </m:den>
                    </m:f>
                  </m:oMath>
                </a14:m>
                <a:r>
                  <a:rPr lang="zh-CN" altLang="en-US" dirty="0"/>
                  <a:t>。</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031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假设共有</a:t>
                </a:r>
                <a14:m>
                  <m:oMath xmlns:m="http://schemas.openxmlformats.org/officeDocument/2006/math">
                    <m:r>
                      <a:rPr lang="en-US" altLang="zh-CN" b="0" i="1" smtClean="0">
                        <a:latin typeface="Cambria Math" panose="02040503050406030204" pitchFamily="18" charset="0"/>
                      </a:rPr>
                      <m:t>𝑝𝑡</m:t>
                    </m:r>
                  </m:oMath>
                </a14:m>
                <a:r>
                  <a:rPr lang="zh-CN" altLang="en-US" dirty="0"/>
                  <a:t>个合法的</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，我们每次就是在生成一个随机变量，它有</a:t>
                </a:r>
                <a14:m>
                  <m:oMath xmlns:m="http://schemas.openxmlformats.org/officeDocument/2006/math">
                    <m:r>
                      <a:rPr lang="en-US" altLang="zh-CN" b="0" i="1" smtClean="0">
                        <a:latin typeface="Cambria Math" panose="02040503050406030204" pitchFamily="18" charset="0"/>
                      </a:rPr>
                      <m:t>𝑡</m:t>
                    </m:r>
                  </m:oMath>
                </a14:m>
                <a:r>
                  <a:rPr lang="zh-CN" altLang="en-US" dirty="0"/>
                  <a:t>的概率为</a:t>
                </a:r>
                <a:r>
                  <a:rPr lang="en-US" altLang="zh-CN" dirty="0"/>
                  <a:t>1</a:t>
                </a:r>
                <a:r>
                  <a:rPr lang="zh-CN" altLang="en-US" dirty="0"/>
                  <a:t>，有</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𝑡</m:t>
                    </m:r>
                  </m:oMath>
                </a14:m>
                <a:r>
                  <a:rPr lang="zh-CN" altLang="en-US" dirty="0"/>
                  <a:t>的概率为</a:t>
                </a:r>
                <a:r>
                  <a:rPr lang="en-US" altLang="zh-CN" dirty="0"/>
                  <a:t>0</a:t>
                </a:r>
                <a:r>
                  <a:rPr lang="zh-CN" altLang="en-US" dirty="0"/>
                  <a:t>。假设我们生成了</a:t>
                </a:r>
                <a14:m>
                  <m:oMath xmlns:m="http://schemas.openxmlformats.org/officeDocument/2006/math">
                    <m:r>
                      <a:rPr lang="en-US" altLang="zh-CN" b="0" i="1" smtClean="0">
                        <a:latin typeface="Cambria Math" panose="02040503050406030204" pitchFamily="18" charset="0"/>
                      </a:rPr>
                      <m:t>𝑚</m:t>
                    </m:r>
                  </m:oMath>
                </a14:m>
                <a:r>
                  <a:rPr lang="zh-CN" altLang="en-US" dirty="0"/>
                  <a:t>个随机变量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oMath>
                </a14:m>
                <a:r>
                  <a:rPr lang="zh-CN" altLang="en-US" dirty="0"/>
                  <a:t>，设</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𝑋</m:t>
                    </m:r>
                  </m:oMath>
                </a14:m>
                <a:r>
                  <a:rPr lang="zh-CN" altLang="en-US" dirty="0"/>
                  <a:t>，我们就把</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𝑋</m:t>
                        </m:r>
                      </m:num>
                      <m:den>
                        <m:r>
                          <a:rPr lang="en-US" altLang="zh-CN" b="0" i="1" smtClean="0">
                            <a:latin typeface="Cambria Math" panose="02040503050406030204" pitchFamily="18" charset="0"/>
                          </a:rPr>
                          <m:t>𝑚</m:t>
                        </m:r>
                      </m:den>
                    </m:f>
                  </m:oMath>
                </a14:m>
                <a:r>
                  <a:rPr lang="zh-CN" altLang="en-US" dirty="0"/>
                  <a:t>当作</a:t>
                </a:r>
                <a14:m>
                  <m:oMath xmlns:m="http://schemas.openxmlformats.org/officeDocument/2006/math">
                    <m:r>
                      <a:rPr lang="en-US" altLang="zh-CN" b="0" i="1" dirty="0" smtClean="0">
                        <a:latin typeface="Cambria Math" panose="02040503050406030204" pitchFamily="18" charset="0"/>
                      </a:rPr>
                      <m:t>𝑡</m:t>
                    </m:r>
                  </m:oMath>
                </a14:m>
                <a:r>
                  <a:rPr lang="zh-CN" altLang="en-US" dirty="0"/>
                  <a:t>。设</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𝑚𝑡</m:t>
                    </m:r>
                  </m:oMath>
                </a14:m>
                <a:r>
                  <a:rPr lang="zh-CN" altLang="en-US" dirty="0"/>
                  <a:t>。</a:t>
                </a:r>
                <a:endParaRPr lang="en-US" altLang="zh-CN" dirty="0"/>
              </a:p>
              <a:p>
                <a:r>
                  <a:rPr lang="zh-CN" altLang="en-US" dirty="0"/>
                  <a:t>根据</a:t>
                </a:r>
                <a:r>
                  <a:rPr lang="en-US" altLang="zh-CN" dirty="0"/>
                  <a:t>Multiplicative Chernoff Bound</a:t>
                </a:r>
                <a:r>
                  <a:rPr lang="zh-CN" altLang="en-US" dirty="0"/>
                  <a:t>，我们有</a:t>
                </a:r>
                <a:br>
                  <a:rPr lang="en-US" altLang="zh-CN" dirty="0"/>
                </a:b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𝜖</m:t>
                            </m:r>
                          </m:e>
                        </m:d>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𝜇</m:t>
                            </m:r>
                          </m:num>
                          <m:den>
                            <m:r>
                              <a:rPr lang="en-US" altLang="zh-CN" b="0" i="1" smtClean="0">
                                <a:latin typeface="Cambria Math" panose="02040503050406030204" pitchFamily="18" charset="0"/>
                              </a:rPr>
                              <m:t>2</m:t>
                            </m:r>
                          </m:den>
                        </m:f>
                      </m:sup>
                    </m:sSup>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rPr>
                      <m:t>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en-US" altLang="zh-CN" b="0" i="1" smtClean="0">
                        <a:latin typeface="Cambria Math" panose="02040503050406030204" pitchFamily="18" charset="0"/>
                      </a:rPr>
                      <m:t>)</m:t>
                    </m:r>
                  </m:oMath>
                </a14:m>
                <a:endParaRPr lang="en-US" altLang="zh-CN" b="0" dirty="0"/>
              </a:p>
              <a:p>
                <a:r>
                  <a:rPr lang="zh-CN" altLang="en-US" dirty="0"/>
                  <a:t>所以我们有大约</a:t>
                </a:r>
                <a14:m>
                  <m:oMath xmlns:m="http://schemas.openxmlformats.org/officeDocument/2006/math">
                    <m:r>
                      <a:rPr lang="en-US" altLang="zh-CN" b="0" i="1" smtClean="0">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𝜇</m:t>
                            </m:r>
                          </m:num>
                          <m:den>
                            <m:r>
                              <a:rPr lang="en-US" altLang="zh-CN" i="1">
                                <a:latin typeface="Cambria Math" panose="02040503050406030204" pitchFamily="18" charset="0"/>
                              </a:rPr>
                              <m:t>2</m:t>
                            </m:r>
                          </m:den>
                        </m:f>
                      </m:sup>
                    </m:sSup>
                  </m:oMath>
                </a14:m>
                <a:r>
                  <a:rPr lang="zh-CN" altLang="en-US" dirty="0"/>
                  <a:t>的错误率。为了达到单组</a:t>
                </a:r>
                <a:r>
                  <a:rPr lang="en-US" altLang="zh-CN" dirty="0"/>
                  <a:t>99.75%</a:t>
                </a:r>
                <a:r>
                  <a:rPr lang="zh-CN" altLang="en-US" dirty="0"/>
                  <a:t>（即期望</a:t>
                </a:r>
                <a:r>
                  <a:rPr lang="en-US" altLang="zh-CN" dirty="0"/>
                  <a:t>400</a:t>
                </a:r>
                <a:r>
                  <a:rPr lang="zh-CN" altLang="en-US" dirty="0"/>
                  <a:t>次错一次）的正确率，我们需要有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𝑡𝑚</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𝜇</m:t>
                    </m:r>
                    <m:r>
                      <a:rPr lang="en-US" altLang="zh-CN" b="0" i="1" smtClean="0">
                        <a:latin typeface="Cambria Math" panose="02040503050406030204" pitchFamily="18" charset="0"/>
                      </a:rPr>
                      <m:t>≥20</m:t>
                    </m:r>
                  </m:oMath>
                </a14:m>
                <a:r>
                  <a:rPr lang="zh-CN" altLang="en-US" dirty="0"/>
                  <a:t>。子任务</a:t>
                </a:r>
                <a:r>
                  <a:rPr lang="en-US" altLang="zh-CN" dirty="0"/>
                  <a:t>1</a:t>
                </a:r>
                <a:r>
                  <a:rPr lang="zh-CN" altLang="en-US" dirty="0"/>
                  <a:t>中</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=0.1</m:t>
                    </m:r>
                  </m:oMath>
                </a14:m>
                <a:r>
                  <a:rPr lang="zh-CN" altLang="en-US" dirty="0"/>
                  <a:t>，</a:t>
                </a:r>
                <a14:m>
                  <m:oMath xmlns:m="http://schemas.openxmlformats.org/officeDocument/2006/math">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1000</m:t>
                        </m:r>
                      </m:den>
                    </m:f>
                  </m:oMath>
                </a14:m>
                <a:r>
                  <a:rPr lang="zh-CN" altLang="en-US" dirty="0"/>
                  <a:t>，所以取</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r>
                  <a:rPr lang="zh-CN" altLang="en-US" dirty="0"/>
                  <a:t>即可。</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788" b="-57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B8B0810-BBAD-4052-BFE7-269628D05B1D}"/>
              </a:ext>
            </a:extLst>
          </p:cNvPr>
          <p:cNvSpPr txBox="1"/>
          <p:nvPr/>
        </p:nvSpPr>
        <p:spPr>
          <a:xfrm>
            <a:off x="1065212" y="6014301"/>
            <a:ext cx="9325697"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可参见</a:t>
            </a:r>
            <a:r>
              <a:rPr lang="en-US" altLang="zh-CN" dirty="0">
                <a:latin typeface="Calibri" panose="020F0502020204030204" pitchFamily="34" charset="0"/>
                <a:cs typeface="Calibri" panose="020F0502020204030204" pitchFamily="34" charset="0"/>
              </a:rPr>
              <a:t>https://en.wikipedia.org/wiki/Chernoff_bound#Multiplicative_form_(relative_error)</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147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Little Elephant and Broken Sorting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考虑记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m:rPr>
                            <m:sty m:val="p"/>
                          </m:rPr>
                          <a:rPr lang="en-US" altLang="zh-CN" b="0" i="0" dirty="0" smtClean="0">
                            <a:latin typeface="Cambria Math" panose="02040503050406030204" pitchFamily="18" charset="0"/>
                          </a:rPr>
                          <m:t>i</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j</m:t>
                        </m:r>
                      </m:sub>
                    </m:sSub>
                  </m:oMath>
                </a14:m>
                <a:r>
                  <a:rPr lang="zh-CN" altLang="en-US" b="0" dirty="0"/>
                  <a:t>表示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𝑗</m:t>
                        </m:r>
                      </m:sub>
                    </m:sSub>
                  </m:oMath>
                </a14:m>
                <a:r>
                  <a:rPr lang="zh-CN" altLang="en-US" b="0" dirty="0"/>
                  <a:t>的概率，那么由期望的线性性，逆序对数</a:t>
                </a:r>
                <a14:m>
                  <m:oMath xmlns:m="http://schemas.openxmlformats.org/officeDocument/2006/math">
                    <m:r>
                      <a:rPr lang="zh-CN" altLang="en-US" i="1" dirty="0">
                        <a:latin typeface="Cambria Math" panose="02040503050406030204" pitchFamily="18" charset="0"/>
                      </a:rPr>
                      <m:t>的</m:t>
                    </m:r>
                    <m:r>
                      <a:rPr lang="zh-CN" altLang="en-US" i="1" dirty="0" smtClean="0">
                        <a:latin typeface="Cambria Math" panose="02040503050406030204" pitchFamily="18" charset="0"/>
                      </a:rPr>
                      <m:t>期望就是</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&gt;</m:t>
                        </m:r>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oMath>
                </a14:m>
                <a:r>
                  <a:rPr lang="zh-CN" altLang="en-US" b="0" dirty="0"/>
                  <a:t>。</a:t>
                </a:r>
                <a:endParaRPr lang="en-US" altLang="zh-CN" b="0" dirty="0"/>
              </a:p>
              <a:p>
                <a:r>
                  <a:rPr lang="zh-CN" altLang="en-US" dirty="0"/>
                  <a:t>考虑交换</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𝑦</m:t>
                        </m:r>
                      </m:sub>
                    </m:sSub>
                  </m:oMath>
                </a14:m>
                <a:r>
                  <a:rPr lang="zh-CN" altLang="en-US" b="0" dirty="0"/>
                  <a:t>对</a:t>
                </a:r>
                <a:r>
                  <a:rPr lang="en-US" altLang="zh-CN" b="0" dirty="0"/>
                  <a:t>f</a:t>
                </a:r>
                <a:r>
                  <a:rPr lang="zh-CN" altLang="en-US" b="0" dirty="0"/>
                  <a:t>的影响。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e>
                    </m:d>
                    <m:r>
                      <a:rPr lang="en-US" altLang="zh-CN" b="0" i="1" dirty="0" smtClean="0">
                        <a:latin typeface="Cambria Math" panose="02040503050406030204" pitchFamily="18" charset="0"/>
                      </a:rPr>
                      <m:t>)</m:t>
                    </m:r>
                  </m:oMath>
                </a14:m>
                <a:r>
                  <a:rPr lang="zh-CN" altLang="en-US" b="0" dirty="0"/>
                  <a:t> 显然不会受到影响。对于每个</a:t>
                </a:r>
                <a14:m>
                  <m:oMath xmlns:m="http://schemas.openxmlformats.org/officeDocument/2006/math">
                    <m:r>
                      <a:rPr lang="en-US" altLang="zh-CN" b="0" i="1" smtClean="0">
                        <a:latin typeface="Cambria Math" panose="02040503050406030204" pitchFamily="18" charset="0"/>
                      </a:rPr>
                      <m:t>𝑖</m:t>
                    </m:r>
                    <m:r>
                      <a:rPr lang="zh-CN" altLang="en-US" b="0" dirty="0" smtClean="0">
                        <a:latin typeface="Cambria Math" panose="02040503050406030204" pitchFamily="18" charset="0"/>
                      </a:rPr>
                      <m:t>∉</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y</m:t>
                    </m:r>
                    <m:r>
                      <a:rPr lang="en-US" altLang="zh-CN" b="0" i="0" dirty="0" smtClean="0">
                        <a:latin typeface="Cambria Math" panose="02040503050406030204" pitchFamily="18" charset="0"/>
                      </a:rPr>
                      <m:t>}</m:t>
                    </m:r>
                  </m:oMath>
                </a14:m>
                <a:r>
                  <a:rPr lang="zh-CN" altLang="en-US" b="0"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sub>
                    </m:sSub>
                  </m:oMath>
                </a14:m>
                <a:r>
                  <a:rPr lang="zh-CN" altLang="en-US" b="0" dirty="0"/>
                  <a:t>都会变成</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num>
                      <m:den>
                        <m:r>
                          <a:rPr lang="en-US" altLang="zh-CN" b="0" i="1" smtClean="0">
                            <a:latin typeface="Cambria Math" panose="02040503050406030204" pitchFamily="18" charset="0"/>
                          </a:rPr>
                          <m:t>2</m:t>
                        </m:r>
                      </m:den>
                    </m:f>
                  </m:oMath>
                </a14:m>
                <a:r>
                  <a:rPr lang="zh-CN" altLang="en-US" b="0"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oMath>
                </a14:m>
                <a:r>
                  <a:rPr lang="zh-CN" altLang="en-US" b="0" dirty="0"/>
                  <a:t>同理。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sub>
                    </m:sSub>
                  </m:oMath>
                </a14:m>
                <a:r>
                  <a:rPr lang="zh-CN" altLang="en-US" b="0" dirty="0"/>
                  <a:t>都会变成</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zh-CN" altLang="en-US" i="1">
                        <a:latin typeface="Cambria Math" panose="02040503050406030204" pitchFamily="18" charset="0"/>
                      </a:rPr>
                      <m:t>。</m:t>
                    </m:r>
                  </m:oMath>
                </a14:m>
                <a:r>
                  <a:rPr lang="zh-CN" altLang="en-US" b="0" dirty="0"/>
                  <a:t>注意到变化的</a:t>
                </a:r>
                <a:r>
                  <a:rPr lang="en-US" altLang="zh-CN" b="0" dirty="0"/>
                  <a:t>f</a:t>
                </a:r>
                <a:r>
                  <a:rPr lang="zh-CN" altLang="en-US" b="0" dirty="0"/>
                  <a:t>位置只有</a:t>
                </a:r>
                <a:r>
                  <a:rPr lang="en-US" altLang="zh-CN" b="0" dirty="0"/>
                  <a:t>O(n)</a:t>
                </a:r>
                <a:r>
                  <a:rPr lang="zh-CN" altLang="en-US" b="0" dirty="0"/>
                  <a:t>个，所以我们每次按如上所述更新</a:t>
                </a:r>
                <a:r>
                  <a:rPr lang="en-US" altLang="zh-CN" b="0" dirty="0"/>
                  <a:t>f</a:t>
                </a:r>
                <a:r>
                  <a:rPr lang="zh-CN" altLang="en-US" b="0" dirty="0"/>
                  <a:t>即可。</a:t>
                </a:r>
                <a:endParaRPr lang="en-US" altLang="zh-CN" b="0" dirty="0"/>
              </a:p>
              <a:p>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𝑛𝑚</m:t>
                    </m:r>
                    <m:r>
                      <a:rPr lang="en-US" altLang="zh-CN" b="0" i="1" smtClean="0">
                        <a:latin typeface="Cambria Math" panose="02040503050406030204" pitchFamily="18" charset="0"/>
                      </a:rPr>
                      <m:t>)</m:t>
                    </m:r>
                  </m:oMath>
                </a14:m>
                <a:r>
                  <a:rPr lang="zh-CN" altLang="en-US" b="0" dirty="0"/>
                  <a:t>。</a:t>
                </a:r>
                <a:endParaRPr lang="en-US" altLang="zh-CN" b="0"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4473" r="-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197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子任务</a:t>
                </a:r>
                <a:r>
                  <a:rPr lang="en-US" altLang="zh-CN" dirty="0"/>
                  <a:t>2</a:t>
                </a:r>
                <a:r>
                  <a:rPr lang="zh-CN" altLang="en-US" dirty="0"/>
                  <a:t>：</a:t>
                </a:r>
                <a14:m>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=100</m:t>
                    </m:r>
                    <m:r>
                      <a:rPr lang="zh-CN" altLang="en-US"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100</m:t>
                        </m:r>
                      </m:sup>
                    </m:sSup>
                  </m:oMath>
                </a14:m>
                <a:r>
                  <a:rPr lang="zh-CN" altLang="en-US" dirty="0"/>
                  <a:t>，答案</a:t>
                </a:r>
                <a:r>
                  <a:rPr lang="zh-CN" altLang="en-US" b="1" dirty="0"/>
                  <a:t>相对误差</a:t>
                </a:r>
                <a:r>
                  <a:rPr lang="zh-CN" altLang="en-US" dirty="0"/>
                  <a:t>不超过</a:t>
                </a:r>
                <a14:m>
                  <m:oMath xmlns:m="http://schemas.openxmlformats.org/officeDocument/2006/math">
                    <m:r>
                      <a:rPr lang="en-US" altLang="zh-CN" i="1">
                        <a:latin typeface="Cambria Math" panose="02040503050406030204" pitchFamily="18" charset="0"/>
                      </a:rPr>
                      <m:t>0.01</m:t>
                    </m:r>
                  </m:oMath>
                </a14:m>
                <a:r>
                  <a:rPr lang="zh-CN" altLang="en-US" dirty="0"/>
                  <a:t>即视为正确。</a:t>
                </a:r>
                <a:endParaRPr lang="en-US" altLang="zh-CN" dirty="0"/>
              </a:p>
              <a:p>
                <a:r>
                  <a:rPr lang="zh-CN" altLang="en-US" dirty="0"/>
                  <a:t>首先写个高精度是免不了的，但是随机撒点似乎行不通了。仍然带入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𝑡</m:t>
                    </m:r>
                    <m:r>
                      <a:rPr lang="en-US" altLang="zh-CN" b="0" i="1" smtClean="0">
                        <a:latin typeface="Cambria Math" panose="02040503050406030204" pitchFamily="18" charset="0"/>
                      </a:rPr>
                      <m:t>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𝜇</m:t>
                    </m:r>
                    <m:r>
                      <a:rPr lang="en-US" altLang="zh-CN" i="1">
                        <a:latin typeface="Cambria Math" panose="02040503050406030204" pitchFamily="18" charset="0"/>
                      </a:rPr>
                      <m:t>≥20</m:t>
                    </m:r>
                    <m:r>
                      <a:rPr lang="zh-CN" altLang="en-US" i="1" smtClean="0">
                        <a:latin typeface="Cambria Math" panose="02040503050406030204" pitchFamily="18" charset="0"/>
                      </a:rPr>
                      <m:t>，</m:t>
                    </m:r>
                  </m:oMath>
                </a14:m>
                <a:r>
                  <a:rPr lang="zh-CN" altLang="en-US" dirty="0"/>
                  <a:t>子任务</a:t>
                </a:r>
                <a:r>
                  <a:rPr lang="en-US" altLang="zh-CN" dirty="0"/>
                  <a:t>2</a:t>
                </a:r>
                <a:r>
                  <a:rPr lang="zh-CN" altLang="en-US" dirty="0"/>
                  <a:t>中</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=0.01</m:t>
                    </m:r>
                  </m:oMath>
                </a14:m>
                <a:r>
                  <a:rPr lang="zh-CN" altLang="en-US" dirty="0"/>
                  <a:t>，</a:t>
                </a:r>
                <a14:m>
                  <m:oMath xmlns:m="http://schemas.openxmlformats.org/officeDocument/2006/math">
                    <m:r>
                      <a:rPr lang="en-US" altLang="zh-CN" i="1" dirty="0">
                        <a:latin typeface="Cambria Math" panose="02040503050406030204" pitchFamily="18" charset="0"/>
                      </a:rPr>
                      <m:t>𝑡</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10</m:t>
                            </m:r>
                          </m:e>
                          <m:sup>
                            <m:r>
                              <a:rPr lang="en-US" altLang="zh-CN" b="0" i="1" dirty="0" smtClean="0">
                                <a:latin typeface="Cambria Math" panose="02040503050406030204" pitchFamily="18" charset="0"/>
                              </a:rPr>
                              <m:t>100</m:t>
                            </m:r>
                          </m:sup>
                        </m:sSup>
                      </m:den>
                    </m:f>
                  </m:oMath>
                </a14:m>
                <a:r>
                  <a:rPr lang="zh-CN" altLang="en-US" dirty="0"/>
                  <a:t>，所以取</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b="0" i="1" smtClean="0">
                            <a:latin typeface="Cambria Math" panose="02040503050406030204" pitchFamily="18" charset="0"/>
                          </a:rPr>
                          <m:t>104</m:t>
                        </m:r>
                      </m:sup>
                    </m:sSup>
                  </m:oMath>
                </a14:m>
                <a:r>
                  <a:rPr lang="zh-CN" altLang="en-US" dirty="0"/>
                  <a:t>即可</a:t>
                </a:r>
                <a:r>
                  <a:rPr lang="en-US" altLang="zh-CN" dirty="0"/>
                  <a:t>......</a:t>
                </a:r>
                <a:r>
                  <a:rPr lang="zh-CN" altLang="en-US" dirty="0"/>
                  <a:t>这可不像五个小时内能跑得出来的样子。</a:t>
                </a:r>
                <a:endParaRPr lang="en-US" altLang="zh-CN" dirty="0"/>
              </a:p>
              <a:p>
                <a:r>
                  <a:rPr lang="zh-CN" altLang="en-US" dirty="0"/>
                  <a:t>我们考虑换一个思路。假设我们有一个</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的表格，第</a:t>
                </a:r>
                <a14:m>
                  <m:oMath xmlns:m="http://schemas.openxmlformats.org/officeDocument/2006/math">
                    <m:r>
                      <a:rPr lang="en-US" altLang="zh-CN" b="0" i="1" smtClean="0">
                        <a:latin typeface="Cambria Math" panose="02040503050406030204" pitchFamily="18" charset="0"/>
                      </a:rPr>
                      <m:t>𝑖</m:t>
                    </m:r>
                  </m:oMath>
                </a14:m>
                <a:r>
                  <a:rPr lang="zh-CN" altLang="en-US" dirty="0"/>
                  <a:t>行第</a:t>
                </a:r>
                <a14:m>
                  <m:oMath xmlns:m="http://schemas.openxmlformats.org/officeDocument/2006/math">
                    <m:r>
                      <a:rPr lang="en-US" altLang="zh-CN" b="0" i="1" smtClean="0">
                        <a:latin typeface="Cambria Math" panose="02040503050406030204" pitchFamily="18" charset="0"/>
                      </a:rPr>
                      <m:t>𝑗</m:t>
                    </m:r>
                  </m:oMath>
                </a14:m>
                <a:r>
                  <a:rPr lang="zh-CN" altLang="en-US" dirty="0"/>
                  <a:t>列为</a:t>
                </a:r>
                <a:r>
                  <a:rPr lang="en-US" altLang="zh-CN" dirty="0"/>
                  <a:t>1</a:t>
                </a:r>
                <a:r>
                  <a:rPr lang="zh-CN" altLang="en-US" dirty="0"/>
                  <a:t>当且仅当</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r>
                  <a:rPr lang="zh-CN" altLang="en-US" dirty="0"/>
                  <a:t>时</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𝑗</m:t>
                        </m:r>
                      </m:sub>
                      <m:sup>
                        <m:r>
                          <a:rPr lang="en-US" altLang="zh-CN" b="0" i="1" dirty="0" smtClean="0">
                            <a:latin typeface="Cambria Math" panose="02040503050406030204" pitchFamily="18" charset="0"/>
                          </a:rPr>
                          <m:t>′</m:t>
                        </m:r>
                      </m:sup>
                    </m:sSubSup>
                  </m:oMath>
                </a14:m>
                <a:r>
                  <a:rPr lang="zh-CN" altLang="en-US" dirty="0"/>
                  <a:t>，那么我们就是要问存在</a:t>
                </a:r>
                <a:r>
                  <a:rPr lang="en-US" altLang="zh-CN" dirty="0"/>
                  <a:t>1</a:t>
                </a:r>
                <a:r>
                  <a:rPr lang="zh-CN" altLang="en-US" dirty="0"/>
                  <a:t>的行的个数。</a:t>
                </a:r>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82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lstStyle/>
              <a:p>
                <a:r>
                  <a:rPr lang="zh-CN" altLang="en-US" dirty="0"/>
                  <a:t>表格中总共的</a:t>
                </a:r>
                <a:r>
                  <a:rPr lang="en-US" altLang="zh-CN" dirty="0"/>
                  <a:t>1</a:t>
                </a:r>
                <a:r>
                  <a:rPr lang="zh-CN" altLang="en-US" dirty="0"/>
                  <a:t>的个数就是对于每个</a:t>
                </a:r>
                <a:r>
                  <a:rPr lang="en-US" altLang="zh-CN" dirty="0" err="1"/>
                  <a:t>i</a:t>
                </a:r>
                <a:r>
                  <a:rPr lang="zh-CN" altLang="en-US" dirty="0"/>
                  <a:t>，</a:t>
                </a:r>
                <a14:m>
                  <m:oMath xmlns:m="http://schemas.openxmlformats.org/officeDocument/2006/math">
                    <m:d>
                      <m:dPr>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𝑘</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 </m:t>
                        </m:r>
                        <m:r>
                          <m:rPr>
                            <m:sty m:val="p"/>
                          </m:rPr>
                          <a:rPr lang="en-US" altLang="zh-CN" i="1" dirty="0">
                            <a:latin typeface="Cambria Math" panose="02040503050406030204" pitchFamily="18" charset="0"/>
                          </a:rPr>
                          <m:t>mod</m:t>
                        </m:r>
                        <m:r>
                          <a:rPr lang="en-US" altLang="zh-CN" i="1" dirty="0">
                            <a:latin typeface="Cambria Math" panose="02040503050406030204" pitchFamily="18" charset="0"/>
                          </a:rPr>
                          <m:t> </m:t>
                        </m:r>
                        <m:r>
                          <a:rPr lang="en-US" altLang="zh-CN" i="1" dirty="0">
                            <a:latin typeface="Cambria Math" panose="02040503050406030204" pitchFamily="18" charset="0"/>
                          </a:rPr>
                          <m:t>𝑝</m:t>
                        </m:r>
                      </m:e>
                    </m:d>
                    <m:r>
                      <a:rPr lang="en-US" altLang="zh-CN" i="1" dirty="0">
                        <a:latin typeface="Cambria Math" panose="02040503050406030204" pitchFamily="18" charset="0"/>
                      </a:rPr>
                      <m:t> </m:t>
                    </m:r>
                    <m:r>
                      <m:rPr>
                        <m:sty m:val="p"/>
                      </m:rPr>
                      <a:rPr lang="en-US" altLang="zh-CN" i="1" dirty="0">
                        <a:latin typeface="Cambria Math" panose="02040503050406030204" pitchFamily="18" charset="0"/>
                      </a:rPr>
                      <m:t>mod</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𝑖</m:t>
                        </m:r>
                      </m:sub>
                    </m:sSub>
                  </m:oMath>
                </a14:m>
                <a:r>
                  <a:rPr lang="zh-CN" altLang="en-US" dirty="0"/>
                  <a:t>的解数之和。</a:t>
                </a:r>
                <a14:m>
                  <m:oMath xmlns:m="http://schemas.openxmlformats.org/officeDocument/2006/math">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 </m:t>
                    </m:r>
                    <m:r>
                      <m:rPr>
                        <m:sty m:val="p"/>
                      </m:rPr>
                      <a:rPr lang="en-US" altLang="zh-CN" b="0" i="1" dirty="0" smtClean="0">
                        <a:latin typeface="Cambria Math" panose="02040503050406030204" pitchFamily="18" charset="0"/>
                      </a:rPr>
                      <m:t>mod</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oMath>
                </a14:m>
                <a:r>
                  <a:rPr lang="zh-CN" altLang="en-US" dirty="0"/>
                  <a:t>显然有</a:t>
                </a:r>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m:t>
                    </m:r>
                  </m:oMath>
                </a14:m>
                <a:r>
                  <a:rPr lang="zh-CN" altLang="en-US" dirty="0"/>
                  <a:t>个</a:t>
                </a:r>
                <a14:m>
                  <m:oMath xmlns:m="http://schemas.openxmlformats.org/officeDocument/2006/math">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oMath>
                </a14:m>
                <a:r>
                  <a:rPr lang="zh-CN" altLang="en-US" dirty="0"/>
                  <a:t>的解，而由于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zh-CN" altLang="en-US" dirty="0"/>
                  <a:t>，</a:t>
                </a:r>
                <a14:m>
                  <m:oMath xmlns:m="http://schemas.openxmlformats.org/officeDocument/2006/math">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zh-CN" altLang="en-US" i="1" dirty="0">
                        <a:latin typeface="Cambria Math" panose="02040503050406030204" pitchFamily="18" charset="0"/>
                      </a:rPr>
                      <m:t>与</m:t>
                    </m:r>
                    <m:r>
                      <a:rPr lang="en-US" altLang="zh-CN" b="0" i="1" dirty="0" smtClean="0">
                        <a:latin typeface="Cambria Math" panose="02040503050406030204" pitchFamily="18" charset="0"/>
                      </a:rPr>
                      <m:t>𝑠</m:t>
                    </m:r>
                  </m:oMath>
                </a14:m>
                <a:r>
                  <a:rPr lang="zh-CN" altLang="en-US" dirty="0"/>
                  <a:t>一一对应。</a:t>
                </a:r>
                <a:endParaRPr lang="en-US" altLang="zh-CN" dirty="0"/>
              </a:p>
              <a:p>
                <a:r>
                  <a:rPr lang="zh-CN" altLang="en-US" dirty="0"/>
                  <a:t>现在我们会求表格中总共的</a:t>
                </a:r>
                <a:r>
                  <a:rPr lang="en-US" altLang="zh-CN" dirty="0"/>
                  <a:t>1</a:t>
                </a:r>
                <a:r>
                  <a:rPr lang="zh-CN" altLang="en-US" dirty="0"/>
                  <a:t>的个数了，要问存在</a:t>
                </a:r>
                <a:r>
                  <a:rPr lang="en-US" altLang="zh-CN" dirty="0"/>
                  <a:t>1</a:t>
                </a:r>
                <a:r>
                  <a:rPr lang="zh-CN" altLang="en-US" dirty="0"/>
                  <a:t>的行的个数。那么我们只需要乘上一个</a:t>
                </a:r>
                <a:r>
                  <a:rPr lang="en-US" altLang="zh-CN" dirty="0"/>
                  <a:t>1</a:t>
                </a:r>
                <a:r>
                  <a:rPr lang="zh-CN" altLang="en-US" dirty="0"/>
                  <a:t>是这行第一个</a:t>
                </a:r>
                <a:r>
                  <a:rPr lang="en-US" altLang="zh-CN" dirty="0"/>
                  <a:t>1</a:t>
                </a:r>
                <a:r>
                  <a:rPr lang="zh-CN" altLang="en-US" dirty="0"/>
                  <a:t>的概率就可以了！</a:t>
                </a:r>
                <a:endParaRPr lang="en-US" altLang="zh-CN" dirty="0"/>
              </a:p>
              <a:p>
                <a:r>
                  <a:rPr lang="zh-CN" altLang="en-US" dirty="0"/>
                  <a:t>我们知道了每个</a:t>
                </a:r>
                <a14:m>
                  <m:oMath xmlns:m="http://schemas.openxmlformats.org/officeDocument/2006/math">
                    <m:r>
                      <a:rPr lang="en-US" altLang="zh-CN" b="0" i="1" smtClean="0">
                        <a:latin typeface="Cambria Math" panose="02040503050406030204" pitchFamily="18" charset="0"/>
                      </a:rPr>
                      <m:t>𝑖</m:t>
                    </m:r>
                  </m:oMath>
                </a14:m>
                <a:r>
                  <a:rPr lang="zh-CN" altLang="en-US" dirty="0"/>
                  <a:t>的解数，如上抽样出表格中的一个</a:t>
                </a:r>
                <a:r>
                  <a:rPr lang="en-US" altLang="zh-CN" dirty="0"/>
                  <a:t>1</a:t>
                </a:r>
                <a:r>
                  <a:rPr lang="zh-CN" altLang="en-US" dirty="0"/>
                  <a:t>，求出它的所在行，即它所对应的</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a:rPr lang="zh-CN" altLang="en-US" i="1">
                        <a:latin typeface="Cambria Math" panose="02040503050406030204" pitchFamily="18" charset="0"/>
                      </a:rPr>
                      <m:t>，</m:t>
                    </m:r>
                  </m:oMath>
                </a14:m>
                <a:r>
                  <a:rPr lang="zh-CN" altLang="en-US" dirty="0"/>
                  <a:t>然后就可以判断它是不是这行第一个</a:t>
                </a:r>
                <a:r>
                  <a:rPr lang="en-US" altLang="zh-CN" dirty="0"/>
                  <a:t>1</a:t>
                </a:r>
                <a:r>
                  <a:rPr lang="zh-CN" altLang="en-US" dirty="0"/>
                  <a:t>了。</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577" r="-3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223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Encrypted romance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由于一共只有</a:t>
                </a:r>
                <a14:m>
                  <m:oMath xmlns:m="http://schemas.openxmlformats.org/officeDocument/2006/math">
                    <m:r>
                      <a:rPr lang="en-US" altLang="zh-CN" b="0" i="1" smtClean="0">
                        <a:latin typeface="Cambria Math" panose="02040503050406030204" pitchFamily="18" charset="0"/>
                      </a:rPr>
                      <m:t>𝑛</m:t>
                    </m:r>
                  </m:oMath>
                </a14:m>
                <a:r>
                  <a:rPr lang="zh-CN" altLang="en-US" dirty="0"/>
                  <a:t>列，一个</a:t>
                </a:r>
                <a:r>
                  <a:rPr lang="en-US" altLang="zh-CN" dirty="0"/>
                  <a:t>1</a:t>
                </a:r>
                <a:r>
                  <a:rPr lang="zh-CN" altLang="en-US" dirty="0"/>
                  <a:t>是这行第一个的概率至少是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oMath>
                </a14:m>
                <a:r>
                  <a:rPr lang="zh-CN" altLang="en-US" dirty="0"/>
                  <a:t>。我们带入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𝑡</m:t>
                    </m:r>
                    <m:r>
                      <a:rPr lang="en-US" altLang="zh-CN" b="0" i="1" smtClean="0">
                        <a:latin typeface="Cambria Math" panose="02040503050406030204" pitchFamily="18" charset="0"/>
                      </a:rPr>
                      <m:t>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𝜇</m:t>
                    </m:r>
                    <m:r>
                      <a:rPr lang="en-US" altLang="zh-CN" i="1">
                        <a:latin typeface="Cambria Math" panose="02040503050406030204" pitchFamily="18" charset="0"/>
                      </a:rPr>
                      <m:t>≥20</m:t>
                    </m:r>
                    <m:r>
                      <a:rPr lang="zh-CN" altLang="en-US" i="1">
                        <a:latin typeface="Cambria Math" panose="02040503050406030204" pitchFamily="18" charset="0"/>
                      </a:rPr>
                      <m:t>，</m:t>
                    </m:r>
                  </m:oMath>
                </a14:m>
                <a:r>
                  <a:rPr lang="zh-CN" altLang="en-US" dirty="0"/>
                  <a:t>现在就有</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=0.01</m:t>
                    </m:r>
                  </m:oMath>
                </a14:m>
                <a:r>
                  <a:rPr lang="zh-CN" altLang="en-US" dirty="0"/>
                  <a:t>，</a:t>
                </a:r>
                <a14:m>
                  <m:oMath xmlns:m="http://schemas.openxmlformats.org/officeDocument/2006/math">
                    <m:r>
                      <a:rPr lang="en-US" altLang="zh-CN" i="1" dirty="0">
                        <a:latin typeface="Cambria Math" panose="02040503050406030204" pitchFamily="18" charset="0"/>
                      </a:rPr>
                      <m:t>𝑡</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b="0" i="1" dirty="0" smtClean="0">
                            <a:latin typeface="Cambria Math" panose="02040503050406030204" pitchFamily="18" charset="0"/>
                          </a:rPr>
                          <m:t>𝑛</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100</m:t>
                        </m:r>
                      </m:den>
                    </m:f>
                  </m:oMath>
                </a14:m>
                <a:r>
                  <a:rPr lang="zh-CN" altLang="en-US" dirty="0"/>
                  <a:t>，所以取</a:t>
                </a:r>
                <a14:m>
                  <m:oMath xmlns:m="http://schemas.openxmlformats.org/officeDocument/2006/math">
                    <m:r>
                      <a:rPr lang="en-US" altLang="zh-CN" b="0" i="1" smtClean="0">
                        <a:latin typeface="Cambria Math" panose="02040503050406030204" pitchFamily="18" charset="0"/>
                      </a:rPr>
                      <m:t>𝑚</m:t>
                    </m:r>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a:t>即可。所以只要抽样</a:t>
                </a:r>
                <a14:m>
                  <m:oMath xmlns:m="http://schemas.openxmlformats.org/officeDocument/2006/math">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a:t>次就可以通过了。</a:t>
                </a:r>
                <a:endParaRPr lang="en-US" altLang="zh-CN" dirty="0"/>
              </a:p>
            </p:txBody>
          </p:sp>
        </mc:Choice>
        <mc:Fallback xmlns="">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348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Salesforce Sans"/>
                <a:ea typeface="微软雅黑" panose="020B0503020204020204" pitchFamily="34" charset="-122"/>
                <a:sym typeface="Salesforce Sans"/>
              </a:rPr>
              <a:t>讲完了</a:t>
            </a:r>
          </a:p>
        </p:txBody>
      </p:sp>
      <p:sp>
        <p:nvSpPr>
          <p:cNvPr id="3" name="副标题 2"/>
          <p:cNvSpPr>
            <a:spLocks noGrp="1"/>
          </p:cNvSpPr>
          <p:nvPr>
            <p:ph type="subTitle" idx="1"/>
          </p:nvPr>
        </p:nvSpPr>
        <p:spPr/>
        <p:txBody>
          <a:bodyPr rtlCol="0"/>
          <a:lstStyle/>
          <a:p>
            <a:pPr rtl="0"/>
            <a:r>
              <a:rPr lang="zh-CN" altLang="en-US" dirty="0">
                <a:latin typeface="Salesforce Sans"/>
                <a:ea typeface="微软雅黑" panose="020B0503020204020204" pitchFamily="34" charset="-122"/>
                <a:sym typeface="Salesforce Sans"/>
              </a:rPr>
              <a:t>谢谢大家</a:t>
            </a:r>
          </a:p>
        </p:txBody>
      </p:sp>
    </p:spTree>
    <p:extLst>
      <p:ext uri="{BB962C8B-B14F-4D97-AF65-F5344CB8AC3E}">
        <p14:creationId xmlns:p14="http://schemas.microsoft.com/office/powerpoint/2010/main" val="35576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Quicksort Strikes Back</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5012734" y="1752600"/>
                <a:ext cx="6709166" cy="4229100"/>
              </a:xfrm>
            </p:spPr>
            <p:txBody>
              <a:bodyPr/>
              <a:lstStyle/>
              <a:p>
                <a:r>
                  <a:rPr lang="zh-CN" altLang="en-US" dirty="0"/>
                  <a:t>输入</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，输出对一个</a:t>
                </a:r>
                <a14:m>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r>
                  <a:rPr lang="zh-CN" altLang="en-US" dirty="0"/>
                  <a:t>的随机排列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𝑛</m:t>
                        </m:r>
                      </m:sub>
                    </m:sSub>
                  </m:oMath>
                </a14:m>
                <a:r>
                  <a:rPr lang="zh-CN" altLang="en-US" dirty="0"/>
                  <a:t>调用</a:t>
                </a:r>
                <a14:m>
                  <m:oMath xmlns:m="http://schemas.openxmlformats.org/officeDocument/2006/math">
                    <m:r>
                      <a:rPr lang="en-US" altLang="zh-CN" b="0" i="1" dirty="0" smtClean="0">
                        <a:latin typeface="Cambria Math" panose="02040503050406030204" pitchFamily="18" charset="0"/>
                      </a:rPr>
                      <m:t>𝑞𝑢𝑖𝑐𝑘𝑠𝑜𝑟𝑡</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,1,</m:t>
                    </m:r>
                    <m:r>
                      <a:rPr lang="pt-BR" altLang="zh-CN" i="1" dirty="0">
                        <a:latin typeface="Cambria Math" panose="02040503050406030204" pitchFamily="18" charset="0"/>
                      </a:rPr>
                      <m:t>𝑛</m:t>
                    </m:r>
                    <m:r>
                      <a:rPr lang="pt-BR" altLang="zh-CN" i="1" dirty="0">
                        <a:latin typeface="Cambria Math" panose="02040503050406030204" pitchFamily="18" charset="0"/>
                      </a:rPr>
                      <m:t>,</m:t>
                    </m:r>
                    <m:r>
                      <a:rPr lang="pt-BR" altLang="zh-CN" i="1" dirty="0">
                        <a:latin typeface="Cambria Math" panose="02040503050406030204" pitchFamily="18" charset="0"/>
                      </a:rPr>
                      <m:t>𝑘</m:t>
                    </m:r>
                    <m:r>
                      <a:rPr lang="pt-BR" altLang="zh-CN" i="1" dirty="0">
                        <a:latin typeface="Cambria Math" panose="02040503050406030204" pitchFamily="18" charset="0"/>
                      </a:rPr>
                      <m:t>)</m:t>
                    </m:r>
                  </m:oMath>
                </a14:m>
                <a:r>
                  <a:rPr lang="zh-CN" altLang="en-US" dirty="0"/>
                  <a:t>后</a:t>
                </a:r>
                <a14:m>
                  <m:oMath xmlns:m="http://schemas.openxmlformats.org/officeDocument/2006/math">
                    <m:r>
                      <a:rPr lang="en-US" altLang="zh-CN" i="1" dirty="0" smtClean="0">
                        <a:latin typeface="Cambria Math" panose="02040503050406030204" pitchFamily="18" charset="0"/>
                      </a:rPr>
                      <m:t>𝑎</m:t>
                    </m:r>
                  </m:oMath>
                </a14:m>
                <a:r>
                  <a:rPr lang="zh-CN" altLang="en-US" dirty="0"/>
                  <a:t>“几乎被正确排序”的概率，对输入的大质数</a:t>
                </a:r>
                <a14:m>
                  <m:oMath xmlns:m="http://schemas.openxmlformats.org/officeDocument/2006/math">
                    <m:r>
                      <a:rPr lang="en-US" altLang="zh-CN" i="1" dirty="0" smtClean="0">
                        <a:latin typeface="Cambria Math" panose="02040503050406030204" pitchFamily="18" charset="0"/>
                      </a:rPr>
                      <m:t>𝑞</m:t>
                    </m:r>
                  </m:oMath>
                </a14:m>
                <a:r>
                  <a:rPr lang="zh-CN" altLang="en-US" dirty="0"/>
                  <a:t>取模输出。“几乎被正确排序”定义为可以在删掉序列中至多一个元素之后使得整个序列递增。</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≤500</m:t>
                    </m:r>
                    <m:r>
                      <a:rPr lang="zh-CN" altLang="en-US"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a:t>
                </a:r>
                <a:r>
                  <a:rPr lang="en-US" altLang="zh-CN" dirty="0"/>
                  <a:t>q</a:t>
                </a:r>
                <a:r>
                  <a:rPr lang="zh-CN" altLang="en-US" dirty="0"/>
                  <a:t>为质数。</a:t>
                </a:r>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5012734" y="1752600"/>
                <a:ext cx="6709166" cy="4229100"/>
              </a:xfrm>
              <a:blipFill>
                <a:blip r:embed="rId2"/>
                <a:stretch>
                  <a:fillRect l="-1181" t="-1154" r="-18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15F057-B7D8-4CC7-A3DE-97A2A0ADB2B6}"/>
              </a:ext>
            </a:extLst>
          </p:cNvPr>
          <p:cNvSpPr txBox="1"/>
          <p:nvPr/>
        </p:nvSpPr>
        <p:spPr>
          <a:xfrm>
            <a:off x="1065212" y="6014301"/>
            <a:ext cx="4553163"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 Source: </a:t>
            </a:r>
            <a:r>
              <a:rPr lang="en-US" altLang="zh-CN" dirty="0" err="1">
                <a:latin typeface="Calibri" panose="020F0502020204030204" pitchFamily="34" charset="0"/>
                <a:cs typeface="Calibri" panose="020F0502020204030204" pitchFamily="34" charset="0"/>
              </a:rPr>
              <a:t>hihocoder</a:t>
            </a:r>
            <a:r>
              <a:rPr lang="zh-CN" altLang="en-US" dirty="0">
                <a:latin typeface="Calibri" panose="020F0502020204030204" pitchFamily="34" charset="0"/>
                <a:cs typeface="Calibri" panose="020F0502020204030204" pitchFamily="34" charset="0"/>
              </a:rPr>
              <a:t>挑战赛</a:t>
            </a:r>
            <a:r>
              <a:rPr lang="en-US" altLang="zh-CN" dirty="0">
                <a:latin typeface="Calibri" panose="020F0502020204030204" pitchFamily="34" charset="0"/>
                <a:cs typeface="Calibri" panose="020F0502020204030204" pitchFamily="34" charset="0"/>
              </a:rPr>
              <a:t>35</a:t>
            </a:r>
            <a:r>
              <a:rPr lang="zh-CN" altLang="en-US" dirty="0">
                <a:latin typeface="Calibri" panose="020F0502020204030204" pitchFamily="34" charset="0"/>
                <a:cs typeface="Calibri" panose="020F0502020204030204" pitchFamily="34" charset="0"/>
              </a:rPr>
              <a:t>，有加强</a:t>
            </a:r>
          </a:p>
        </p:txBody>
      </p:sp>
      <p:sp>
        <p:nvSpPr>
          <p:cNvPr id="5" name="文本框 4">
            <a:extLst>
              <a:ext uri="{FF2B5EF4-FFF2-40B4-BE49-F238E27FC236}">
                <a16:creationId xmlns:a16="http://schemas.microsoft.com/office/drawing/2014/main" id="{22EC4F76-52B9-4531-8370-850AAC22B09F}"/>
              </a:ext>
            </a:extLst>
          </p:cNvPr>
          <p:cNvSpPr txBox="1"/>
          <p:nvPr/>
        </p:nvSpPr>
        <p:spPr>
          <a:xfrm>
            <a:off x="1065212" y="1752600"/>
            <a:ext cx="3947522" cy="3970318"/>
          </a:xfrm>
          <a:prstGeom prst="rect">
            <a:avLst/>
          </a:prstGeom>
          <a:noFill/>
        </p:spPr>
        <p:txBody>
          <a:bodyPr wrap="square" rtlCol="0">
            <a:spAutoFit/>
          </a:bodyPr>
          <a:lstStyle/>
          <a:p>
            <a:r>
              <a:rPr lang="en-US" altLang="zh-CN" dirty="0">
                <a:latin typeface="Consolas" panose="020B0609020204030204" pitchFamily="49" charset="0"/>
              </a:rPr>
              <a:t>def quicksort(</a:t>
            </a:r>
            <a:r>
              <a:rPr lang="en-US" altLang="zh-CN" dirty="0" err="1">
                <a:latin typeface="Consolas" panose="020B0609020204030204" pitchFamily="49" charset="0"/>
              </a:rPr>
              <a:t>a,l,r,h</a:t>
            </a:r>
            <a:r>
              <a:rPr lang="en-US" altLang="zh-CN" dirty="0">
                <a:latin typeface="Consolas" panose="020B0609020204030204" pitchFamily="49" charset="0"/>
              </a:rPr>
              <a:t>):</a:t>
            </a:r>
          </a:p>
          <a:p>
            <a:r>
              <a:rPr lang="en-US" altLang="zh-CN" dirty="0">
                <a:latin typeface="Consolas" panose="020B0609020204030204" pitchFamily="49" charset="0"/>
              </a:rPr>
              <a:t>  if h&gt;1 and l&lt;r:</a:t>
            </a:r>
          </a:p>
          <a:p>
            <a:r>
              <a:rPr lang="en-US" altLang="zh-CN" dirty="0">
                <a:latin typeface="Consolas" panose="020B0609020204030204" pitchFamily="49" charset="0"/>
              </a:rPr>
              <a:t>    m=partition(</a:t>
            </a:r>
            <a:r>
              <a:rPr lang="en-US" altLang="zh-CN" dirty="0" err="1">
                <a:latin typeface="Consolas" panose="020B0609020204030204" pitchFamily="49" charset="0"/>
              </a:rPr>
              <a:t>a,l,r</a:t>
            </a:r>
            <a:r>
              <a:rPr lang="en-US" altLang="zh-CN" dirty="0">
                <a:latin typeface="Consolas" panose="020B0609020204030204" pitchFamily="49" charset="0"/>
              </a:rPr>
              <a:t>)</a:t>
            </a:r>
          </a:p>
          <a:p>
            <a:r>
              <a:rPr lang="en-US" altLang="zh-CN" dirty="0">
                <a:latin typeface="Consolas" panose="020B0609020204030204" pitchFamily="49" charset="0"/>
              </a:rPr>
              <a:t>    quicksort(a,l,m-1,h-1)</a:t>
            </a:r>
          </a:p>
          <a:p>
            <a:r>
              <a:rPr lang="en-US" altLang="zh-CN" dirty="0">
                <a:latin typeface="Consolas" panose="020B0609020204030204" pitchFamily="49" charset="0"/>
              </a:rPr>
              <a:t>    quicksort(a,m+1,r,h-1)</a:t>
            </a:r>
          </a:p>
          <a:p>
            <a:r>
              <a:rPr lang="en-US" altLang="zh-CN" dirty="0">
                <a:latin typeface="Consolas" panose="020B0609020204030204" pitchFamily="49" charset="0"/>
              </a:rPr>
              <a:t>def partition(</a:t>
            </a:r>
            <a:r>
              <a:rPr lang="en-US" altLang="zh-CN" dirty="0" err="1">
                <a:latin typeface="Consolas" panose="020B0609020204030204" pitchFamily="49" charset="0"/>
              </a:rPr>
              <a:t>a,l,r</a:t>
            </a:r>
            <a:r>
              <a:rPr lang="en-US" altLang="zh-CN" dirty="0">
                <a:latin typeface="Consolas" panose="020B0609020204030204" pitchFamily="49" charset="0"/>
              </a:rPr>
              <a:t>):</a:t>
            </a:r>
          </a:p>
          <a:p>
            <a:r>
              <a:rPr lang="en-US" altLang="zh-CN" dirty="0">
                <a:latin typeface="Consolas" panose="020B0609020204030204" pitchFamily="49" charset="0"/>
              </a:rPr>
              <a:t>  pivot=a[r]</a:t>
            </a:r>
          </a:p>
          <a:p>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dirty="0">
                <a:latin typeface="Consolas" panose="020B0609020204030204" pitchFamily="49" charset="0"/>
              </a:rPr>
              <a:t>=l</a:t>
            </a:r>
          </a:p>
          <a:p>
            <a:r>
              <a:rPr lang="en-US" altLang="zh-CN" dirty="0">
                <a:latin typeface="Consolas" panose="020B0609020204030204" pitchFamily="49" charset="0"/>
              </a:rPr>
              <a:t>  for j in l..r-1:</a:t>
            </a:r>
          </a:p>
          <a:p>
            <a:r>
              <a:rPr lang="en-US" altLang="zh-CN" dirty="0">
                <a:latin typeface="Consolas" panose="020B0609020204030204" pitchFamily="49" charset="0"/>
              </a:rPr>
              <a:t>    if a[j]&lt;pivot:</a:t>
            </a:r>
          </a:p>
          <a:p>
            <a:r>
              <a:rPr lang="en-US" altLang="zh-CN" dirty="0">
                <a:latin typeface="Consolas" panose="020B0609020204030204" pitchFamily="49" charset="0"/>
              </a:rPr>
              <a:t>      swap(a[</a:t>
            </a:r>
            <a:r>
              <a:rPr lang="en-US" altLang="zh-CN" dirty="0" err="1">
                <a:latin typeface="Consolas" panose="020B0609020204030204" pitchFamily="49" charset="0"/>
              </a:rPr>
              <a:t>i</a:t>
            </a:r>
            <a:r>
              <a:rPr lang="en-US" altLang="zh-CN" dirty="0">
                <a:latin typeface="Consolas" panose="020B0609020204030204" pitchFamily="49" charset="0"/>
              </a:rPr>
              <a:t>],a[j])</a:t>
            </a:r>
          </a:p>
          <a:p>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dirty="0">
                <a:latin typeface="Consolas" panose="020B0609020204030204" pitchFamily="49" charset="0"/>
              </a:rPr>
              <a:t>+=1</a:t>
            </a:r>
          </a:p>
          <a:p>
            <a:r>
              <a:rPr lang="en-US" altLang="zh-CN" dirty="0">
                <a:latin typeface="Consolas" panose="020B0609020204030204" pitchFamily="49" charset="0"/>
              </a:rPr>
              <a:t>  swap(a[</a:t>
            </a:r>
            <a:r>
              <a:rPr lang="en-US" altLang="zh-CN" dirty="0" err="1">
                <a:latin typeface="Consolas" panose="020B0609020204030204" pitchFamily="49" charset="0"/>
              </a:rPr>
              <a:t>i</a:t>
            </a:r>
            <a:r>
              <a:rPr lang="en-US" altLang="zh-CN" dirty="0">
                <a:latin typeface="Consolas" panose="020B0609020204030204" pitchFamily="49" charset="0"/>
              </a:rPr>
              <a:t>],a[r])</a:t>
            </a:r>
          </a:p>
          <a:p>
            <a:r>
              <a:rPr lang="en-US" altLang="zh-CN" dirty="0">
                <a:latin typeface="Consolas" panose="020B0609020204030204" pitchFamily="49" charset="0"/>
              </a:rPr>
              <a:t>  return </a:t>
            </a:r>
            <a:r>
              <a:rPr lang="en-US" altLang="zh-CN" dirty="0" err="1">
                <a:latin typeface="Consolas" panose="020B0609020204030204" pitchFamily="49" charset="0"/>
              </a:rPr>
              <a:t>i</a:t>
            </a:r>
            <a:endParaRPr lang="en-US" altLang="zh-CN" dirty="0">
              <a:latin typeface="Consolas" panose="020B0609020204030204" pitchFamily="49" charset="0"/>
            </a:endParaRPr>
          </a:p>
        </p:txBody>
      </p:sp>
    </p:spTree>
    <p:extLst>
      <p:ext uri="{BB962C8B-B14F-4D97-AF65-F5344CB8AC3E}">
        <p14:creationId xmlns:p14="http://schemas.microsoft.com/office/powerpoint/2010/main" val="124174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Quicksort Strikes Back</a:t>
            </a:r>
            <a:endParaRPr lang="zh-CN" altLang="en-US" dirty="0"/>
          </a:p>
        </p:txBody>
      </p:sp>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显然这就是个计数题，我们只要数“几乎被正确排序”的排列个数。</a:t>
            </a:r>
            <a:endParaRPr lang="en-US" altLang="zh-CN" dirty="0"/>
          </a:p>
          <a:p>
            <a:r>
              <a:rPr lang="zh-CN" altLang="en-US" dirty="0"/>
              <a:t>我们称一个序列“差点被正确排序”当且仅当它“几乎被正确排序”且不有序。</a:t>
            </a:r>
            <a:endParaRPr lang="en-US" altLang="zh-CN" dirty="0"/>
          </a:p>
          <a:p>
            <a:r>
              <a:rPr lang="zh-CN" altLang="en-US" dirty="0"/>
              <a:t>我们记</a:t>
            </a:r>
            <a:r>
              <a:rPr lang="en-US" altLang="zh-CN" dirty="0"/>
              <a:t>f[</a:t>
            </a:r>
            <a:r>
              <a:rPr lang="en-US" altLang="zh-CN" dirty="0" err="1"/>
              <a:t>i</a:t>
            </a:r>
            <a:r>
              <a:rPr lang="en-US" altLang="zh-CN" dirty="0"/>
              <a:t>][j]</a:t>
            </a:r>
            <a:r>
              <a:rPr lang="zh-CN" altLang="en-US" dirty="0"/>
              <a:t>为长度为</a:t>
            </a:r>
            <a:r>
              <a:rPr lang="en-US" altLang="zh-CN" dirty="0"/>
              <a:t>j</a:t>
            </a:r>
            <a:r>
              <a:rPr lang="zh-CN" altLang="en-US" dirty="0"/>
              <a:t>，调用</a:t>
            </a:r>
            <a:r>
              <a:rPr lang="en-US" altLang="zh-CN" dirty="0"/>
              <a:t>quicksort(a,1,j,i)</a:t>
            </a:r>
            <a:r>
              <a:rPr lang="zh-CN" altLang="en-US" dirty="0"/>
              <a:t>后有序的序列个数，</a:t>
            </a:r>
            <a:r>
              <a:rPr lang="en-US" altLang="zh-CN" dirty="0"/>
              <a:t>g[</a:t>
            </a:r>
            <a:r>
              <a:rPr lang="en-US" altLang="zh-CN" dirty="0" err="1"/>
              <a:t>i</a:t>
            </a:r>
            <a:r>
              <a:rPr lang="en-US" altLang="zh-CN" dirty="0"/>
              <a:t>][j]</a:t>
            </a:r>
            <a:r>
              <a:rPr lang="zh-CN" altLang="en-US" dirty="0"/>
              <a:t>为长度为</a:t>
            </a:r>
            <a:r>
              <a:rPr lang="en-US" altLang="zh-CN" dirty="0"/>
              <a:t>j</a:t>
            </a:r>
            <a:r>
              <a:rPr lang="zh-CN" altLang="en-US" dirty="0"/>
              <a:t>，调用</a:t>
            </a:r>
            <a:r>
              <a:rPr lang="en-US" altLang="zh-CN" dirty="0"/>
              <a:t>quicksort(a,1,j,i)</a:t>
            </a:r>
            <a:r>
              <a:rPr lang="zh-CN" altLang="en-US" dirty="0"/>
              <a:t>后差点被正确排序的序列个数。</a:t>
            </a:r>
            <a:endParaRPr lang="en-US" altLang="zh-CN" dirty="0"/>
          </a:p>
          <a:p>
            <a:r>
              <a:rPr lang="zh-CN" altLang="en-US" dirty="0"/>
              <a:t>我们有</a:t>
            </a:r>
            <a:r>
              <a:rPr lang="en-US" altLang="zh-CN" dirty="0"/>
              <a:t>f[1][j]=1</a:t>
            </a:r>
            <a:r>
              <a:rPr lang="zh-CN" altLang="en-US" dirty="0"/>
              <a:t>，</a:t>
            </a:r>
            <a:r>
              <a:rPr lang="en-US" altLang="zh-CN" dirty="0"/>
              <a:t>g[1][j]=(j-1)*(j-1)</a:t>
            </a:r>
            <a:r>
              <a:rPr lang="zh-CN" altLang="en-US" dirty="0"/>
              <a:t>。这是因为我们考虑删除哪个数后能变为有序，这个数本身有</a:t>
            </a:r>
            <a:r>
              <a:rPr lang="en-US" altLang="zh-CN" dirty="0"/>
              <a:t>j</a:t>
            </a:r>
            <a:r>
              <a:rPr lang="zh-CN" altLang="en-US" dirty="0"/>
              <a:t>种方案，有</a:t>
            </a:r>
            <a:r>
              <a:rPr lang="en-US" altLang="zh-CN" dirty="0"/>
              <a:t>j-1</a:t>
            </a:r>
            <a:r>
              <a:rPr lang="zh-CN" altLang="en-US" dirty="0"/>
              <a:t>种可能放错的位置。考虑有没有可能删去多个数后都能变为有序，容易发现这只有可能是相邻的两个数放反了，共</a:t>
            </a:r>
            <a:r>
              <a:rPr lang="en-US" altLang="zh-CN" dirty="0"/>
              <a:t>j-1</a:t>
            </a:r>
            <a:r>
              <a:rPr lang="zh-CN" altLang="en-US" dirty="0"/>
              <a:t>种，所以</a:t>
            </a:r>
            <a:r>
              <a:rPr lang="en-US" altLang="zh-CN" dirty="0"/>
              <a:t>g[1][j]=j(j-1)-(j-1)=(j-1)*(j-1)</a:t>
            </a:r>
            <a:r>
              <a:rPr lang="zh-CN" altLang="en-US" dirty="0"/>
              <a:t>。</a:t>
            </a:r>
            <a:endParaRPr lang="en-US" altLang="zh-CN" dirty="0"/>
          </a:p>
        </p:txBody>
      </p:sp>
    </p:spTree>
    <p:extLst>
      <p:ext uri="{BB962C8B-B14F-4D97-AF65-F5344CB8AC3E}">
        <p14:creationId xmlns:p14="http://schemas.microsoft.com/office/powerpoint/2010/main" val="34202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Quicksort Strikes Back</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p:txBody>
              <a:bodyPr>
                <a:normAutofit/>
              </a:bodyPr>
              <a:lstStyle/>
              <a:p>
                <a:r>
                  <a:rPr lang="zh-CN" altLang="en-US" dirty="0"/>
                  <a:t>考虑</a:t>
                </a:r>
                <a:r>
                  <a:rPr lang="en-US" altLang="zh-CN" dirty="0"/>
                  <a:t>partition</a:t>
                </a:r>
                <a:r>
                  <a:rPr lang="zh-CN" altLang="en-US" dirty="0"/>
                  <a:t>干的事，相当于是把</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zh-CN" altLang="en-US" dirty="0"/>
                  <a:t>的数按原序列的顺序放在左边，其他数按某个顺序放在右边。</a:t>
                </a:r>
                <a:endParaRPr lang="en-US" altLang="zh-CN" dirty="0"/>
              </a:p>
              <a:p>
                <a:r>
                  <a:rPr lang="zh-CN" altLang="en-US" dirty="0"/>
                  <a:t>先考虑最后有序的情况，枚举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zh-CN" altLang="en-US" dirty="0"/>
                  <a:t>的值，那么我们有</a:t>
                </a:r>
                <a:br>
                  <a:rPr lang="en-US" altLang="zh-CN" dirty="0"/>
                </a:b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𝑗</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r>
                      <a:rPr lang="zh-CN" altLang="en-US" i="1">
                        <a:latin typeface="Cambria Math" panose="02040503050406030204" pitchFamily="18" charset="0"/>
                      </a:rPr>
                      <m:t>。</m:t>
                    </m:r>
                  </m:oMath>
                </a14:m>
                <a:endParaRPr lang="en-US" altLang="zh-CN" dirty="0"/>
              </a:p>
              <a:p>
                <a:r>
                  <a:rPr lang="zh-CN" altLang="en-US" dirty="0"/>
                  <a:t>最后“差点被正确排序”的情况，注意到只有可能是相邻的两个数放反了才会有多种删除一个数后有序的方案，所以我们只需要考虑是哪一边“差点被正确排序”导致了无法有序即可。</a:t>
                </a:r>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blipFill>
                <a:blip r:embed="rId2"/>
                <a:stretch>
                  <a:fillRect l="-848" t="-1154"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03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FA6B7-7B20-4EF9-8614-77EFC88EF860}"/>
              </a:ext>
            </a:extLst>
          </p:cNvPr>
          <p:cNvSpPr>
            <a:spLocks noGrp="1"/>
          </p:cNvSpPr>
          <p:nvPr>
            <p:ph type="title"/>
          </p:nvPr>
        </p:nvSpPr>
        <p:spPr/>
        <p:txBody>
          <a:bodyPr/>
          <a:lstStyle/>
          <a:p>
            <a:r>
              <a:rPr lang="en-US" altLang="zh-CN" dirty="0"/>
              <a:t>Quicksort Strikes Back</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1AA3D9-7B1B-48ED-8C03-FB18C6F262DC}"/>
                  </a:ext>
                </a:extLst>
              </p:cNvPr>
              <p:cNvSpPr>
                <a:spLocks noGrp="1"/>
              </p:cNvSpPr>
              <p:nvPr>
                <p:ph idx="1"/>
              </p:nvPr>
            </p:nvSpPr>
            <p:spPr>
              <a:xfrm>
                <a:off x="432262" y="1752600"/>
                <a:ext cx="11621193" cy="4229100"/>
              </a:xfrm>
            </p:spPr>
            <p:txBody>
              <a:bodyPr>
                <a:normAutofit/>
              </a:bodyPr>
              <a:lstStyle/>
              <a:p>
                <a:r>
                  <a:rPr lang="zh-CN" altLang="en-US" dirty="0"/>
                  <a:t>即</a:t>
                </a:r>
                <a:br>
                  <a:rPr lang="en-US" altLang="zh-CN" dirty="0"/>
                </a:br>
                <a14:m>
                  <m:oMath xmlns:m="http://schemas.openxmlformats.org/officeDocument/2006/math">
                    <m:r>
                      <m:rPr>
                        <m:sty m:val="p"/>
                      </m:rPr>
                      <a:rPr lang="en-US" altLang="zh-CN" b="0" i="1" dirty="0">
                        <a:latin typeface="Cambria Math" panose="02040503050406030204" pitchFamily="18" charset="0"/>
                      </a:rPr>
                      <m:t>g</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𝑗</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nary>
                  </m:oMath>
                </a14:m>
                <a:endParaRPr lang="en-US" altLang="zh-CN" dirty="0"/>
              </a:p>
            </p:txBody>
          </p:sp>
        </mc:Choice>
        <mc:Fallback>
          <p:sp>
            <p:nvSpPr>
              <p:cNvPr id="3" name="内容占位符 2">
                <a:extLst>
                  <a:ext uri="{FF2B5EF4-FFF2-40B4-BE49-F238E27FC236}">
                    <a16:creationId xmlns:a16="http://schemas.microsoft.com/office/drawing/2014/main" id="{FF1AA3D9-7B1B-48ED-8C03-FB18C6F262DC}"/>
                  </a:ext>
                </a:extLst>
              </p:cNvPr>
              <p:cNvSpPr>
                <a:spLocks noGrp="1" noRot="1" noChangeAspect="1" noMove="1" noResize="1" noEditPoints="1" noAdjustHandles="1" noChangeArrowheads="1" noChangeShapeType="1" noTextEdit="1"/>
              </p:cNvSpPr>
              <p:nvPr>
                <p:ph idx="1"/>
              </p:nvPr>
            </p:nvSpPr>
            <p:spPr>
              <a:xfrm>
                <a:off x="432262" y="1752600"/>
                <a:ext cx="11621193" cy="4229100"/>
              </a:xfrm>
              <a:blipFill>
                <a:blip r:embed="rId2"/>
                <a:stretch>
                  <a:fillRect l="-735" t="-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6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theme/theme1.xml><?xml version="1.0" encoding="utf-8"?>
<a:theme xmlns:a="http://schemas.openxmlformats.org/drawingml/2006/main" name="自然插图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2628_TF03431377" id="{F905887C-0BAF-4072-9E9C-D973DFA3C32B}" vid="{BADEEABA-7C18-415B-9EF8-856F7990EB74}"/>
    </a:ext>
  </a:extLst>
</a:theme>
</file>

<file path=ppt/theme/theme2.xml><?xml version="1.0" encoding="utf-8"?>
<a:theme xmlns:a="http://schemas.openxmlformats.org/drawingml/2006/main" name="办公室主题">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自然演示，插画式风景设计方案（宽屏）</Template>
  <TotalTime>912</TotalTime>
  <Words>6073</Words>
  <Application>Microsoft Office PowerPoint</Application>
  <PresentationFormat>宽屏</PresentationFormat>
  <Paragraphs>285</Paragraphs>
  <Slides>53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Salesforce Sans</vt:lpstr>
      <vt:lpstr>微软雅黑</vt:lpstr>
      <vt:lpstr>Arial</vt:lpstr>
      <vt:lpstr>Calibri</vt:lpstr>
      <vt:lpstr>Cambria Math</vt:lpstr>
      <vt:lpstr>Consolas</vt:lpstr>
      <vt:lpstr>自然插图 16x9</vt:lpstr>
      <vt:lpstr>概率与期望</vt:lpstr>
      <vt:lpstr>概率与期望</vt:lpstr>
      <vt:lpstr>概率与期望</vt:lpstr>
      <vt:lpstr>Little Elephant and Broken Sorting</vt:lpstr>
      <vt:lpstr>Little Elephant and Broken Sorting</vt:lpstr>
      <vt:lpstr>Quicksort Strikes Back</vt:lpstr>
      <vt:lpstr>Quicksort Strikes Back</vt:lpstr>
      <vt:lpstr>Quicksort Strikes Back</vt:lpstr>
      <vt:lpstr>Quicksort Strikes Back</vt:lpstr>
      <vt:lpstr>Graph Game</vt:lpstr>
      <vt:lpstr>Graph Game</vt:lpstr>
      <vt:lpstr>Graph Game</vt:lpstr>
      <vt:lpstr>DZY Loves Games</vt:lpstr>
      <vt:lpstr>DZY Loves Games</vt:lpstr>
      <vt:lpstr>DZY Loves Games</vt:lpstr>
      <vt:lpstr>Expected Tree Degrees</vt:lpstr>
      <vt:lpstr>Expected Tree Degrees</vt:lpstr>
      <vt:lpstr>Combining Slimes</vt:lpstr>
      <vt:lpstr>Combining Slimes</vt:lpstr>
      <vt:lpstr>Combining Slimes</vt:lpstr>
      <vt:lpstr>期望</vt:lpstr>
      <vt:lpstr>期望</vt:lpstr>
      <vt:lpstr>期望</vt:lpstr>
      <vt:lpstr>随机数生成器</vt:lpstr>
      <vt:lpstr>随机数生成器</vt:lpstr>
      <vt:lpstr>随机数生成器</vt:lpstr>
      <vt:lpstr>喂鸽子</vt:lpstr>
      <vt:lpstr>喂鸽子</vt:lpstr>
      <vt:lpstr>喂鸽子</vt:lpstr>
      <vt:lpstr>Expected Value</vt:lpstr>
      <vt:lpstr>Expected Value</vt:lpstr>
      <vt:lpstr>Expected Value</vt:lpstr>
      <vt:lpstr>Mergesort Strikes Back</vt:lpstr>
      <vt:lpstr>Mergesort Strikes Back</vt:lpstr>
      <vt:lpstr>Mergesort Strikes Back</vt:lpstr>
      <vt:lpstr>Mergesort Strikes Back</vt:lpstr>
      <vt:lpstr>Strongly Connected Tournament</vt:lpstr>
      <vt:lpstr>Strongly Connected Tournament</vt:lpstr>
      <vt:lpstr>Strongly Connected Tournament</vt:lpstr>
      <vt:lpstr>Every Day is a Holiday</vt:lpstr>
      <vt:lpstr>Every Day is a Holiday</vt:lpstr>
      <vt:lpstr>Frank</vt:lpstr>
      <vt:lpstr>Frank</vt:lpstr>
      <vt:lpstr>Frank</vt:lpstr>
      <vt:lpstr>Frank</vt:lpstr>
      <vt:lpstr>Encrypted romance</vt:lpstr>
      <vt:lpstr>Encrypted romance</vt:lpstr>
      <vt:lpstr>Encrypted romance</vt:lpstr>
      <vt:lpstr>Encrypted romance</vt:lpstr>
      <vt:lpstr>Encrypted romance</vt:lpstr>
      <vt:lpstr>Encrypted romance</vt:lpstr>
      <vt:lpstr>Encrypted romance</vt:lpstr>
      <vt:lpstr>讲完了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概率与期望</dc:title>
  <dc:creator>钟 子谦</dc:creator>
  <cp:lastModifiedBy>钟 子谦</cp:lastModifiedBy>
  <cp:revision>91</cp:revision>
  <dcterms:created xsi:type="dcterms:W3CDTF">2019-03-18T00:29:51Z</dcterms:created>
  <dcterms:modified xsi:type="dcterms:W3CDTF">2019-03-19T06:00:06Z</dcterms:modified>
</cp:coreProperties>
</file>